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8" r:id="rId4"/>
    <p:sldId id="259" r:id="rId5"/>
    <p:sldId id="291" r:id="rId6"/>
    <p:sldId id="294" r:id="rId7"/>
    <p:sldId id="295" r:id="rId8"/>
    <p:sldId id="296" r:id="rId9"/>
    <p:sldId id="265" r:id="rId10"/>
    <p:sldId id="315" r:id="rId11"/>
    <p:sldId id="297" r:id="rId12"/>
    <p:sldId id="299" r:id="rId13"/>
    <p:sldId id="300" r:id="rId14"/>
    <p:sldId id="302" r:id="rId15"/>
    <p:sldId id="316" r:id="rId16"/>
    <p:sldId id="298" r:id="rId17"/>
    <p:sldId id="312" r:id="rId18"/>
    <p:sldId id="313" r:id="rId19"/>
    <p:sldId id="311" r:id="rId20"/>
    <p:sldId id="314" r:id="rId21"/>
    <p:sldId id="301" r:id="rId22"/>
    <p:sldId id="268" r:id="rId23"/>
    <p:sldId id="278" r:id="rId24"/>
    <p:sldId id="270" r:id="rId25"/>
    <p:sldId id="271" r:id="rId26"/>
    <p:sldId id="317" r:id="rId27"/>
    <p:sldId id="293" r:id="rId28"/>
    <p:sldId id="303" r:id="rId29"/>
    <p:sldId id="306" r:id="rId30"/>
    <p:sldId id="304" r:id="rId31"/>
    <p:sldId id="309" r:id="rId32"/>
    <p:sldId id="310" r:id="rId33"/>
    <p:sldId id="289" r:id="rId34"/>
    <p:sldId id="307" r:id="rId35"/>
    <p:sldId id="30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AFF"/>
    <a:srgbClr val="89A8FF"/>
    <a:srgbClr val="2961FF"/>
    <a:srgbClr val="61ACFF"/>
    <a:srgbClr val="FF7C80"/>
    <a:srgbClr val="FFFF00"/>
    <a:srgbClr val="799CFF"/>
    <a:srgbClr val="6990FF"/>
    <a:srgbClr val="61A1FF"/>
    <a:srgbClr val="21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4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91" d="100"/>
          <a:sy n="191" d="100"/>
        </p:scale>
        <p:origin x="150" y="14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82457D2-6913-7FC8-1A8F-B8A5CA6F29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안드로이드 스튜디오를 이용한 </a:t>
            </a:r>
            <a:r>
              <a:rPr lang="en-US" altLang="ko-KR"/>
              <a:t>mbti </a:t>
            </a:r>
            <a:r>
              <a:rPr lang="ko-KR" altLang="en-US"/>
              <a:t>검사 어플리케이션</a:t>
            </a:r>
            <a:r>
              <a:rPr lang="en-US" altLang="ko-KR"/>
              <a:t>.6</a:t>
            </a:r>
            <a:r>
              <a:rPr lang="ko-KR" altLang="en-US"/>
              <a:t>조</a:t>
            </a:r>
            <a:r>
              <a:rPr lang="en-US" altLang="ko-KR"/>
              <a:t>(</a:t>
            </a:r>
            <a:r>
              <a:rPr lang="ko-KR" altLang="en-US"/>
              <a:t>느깃커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1F3D92-F1B5-684B-3F40-E987766752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C5E83-B2C4-4181-A3F0-9C1EAF1CD7AC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419E46-683F-9EA9-01F6-16D1D1F23A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5F5CB5-1139-BDC2-B327-5E0572891E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48D78-837A-4166-B288-1BCB192CE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937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ko-KR" altLang="en-US"/>
              <a:t>안드로이드 스튜디오를 이용한 </a:t>
            </a:r>
            <a:r>
              <a:rPr lang="en-US" altLang="ko-KR"/>
              <a:t>mbti </a:t>
            </a:r>
            <a:r>
              <a:rPr lang="ko-KR" altLang="en-US"/>
              <a:t>검사 어플리케이션</a:t>
            </a:r>
            <a:r>
              <a:rPr lang="en-US" altLang="ko-KR"/>
              <a:t>.6</a:t>
            </a:r>
            <a:r>
              <a:rPr lang="ko-KR" altLang="en-US"/>
              <a:t>조</a:t>
            </a:r>
            <a:r>
              <a:rPr lang="en-US" altLang="ko-KR"/>
              <a:t>(</a:t>
            </a:r>
            <a:r>
              <a:rPr lang="ko-KR" altLang="en-US"/>
              <a:t>느깃커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851FB-2D80-418B-A451-6373E956F86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CE17D-7CD4-4E7E-AF0E-8FC03BC1F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198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프로젝트로 </a:t>
            </a:r>
            <a:r>
              <a:rPr lang="en-US" altLang="ko-KR" dirty="0"/>
              <a:t>MBTI </a:t>
            </a:r>
            <a:r>
              <a:rPr lang="ko-KR" altLang="en-US" dirty="0"/>
              <a:t>진단검사 어플리케이션을 제작 </a:t>
            </a:r>
            <a:r>
              <a:rPr lang="ko-KR" altLang="en-US" dirty="0" err="1"/>
              <a:t>발표하게된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en-US" altLang="ko-KR" dirty="0"/>
              <a:t>…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066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화면은 노트와 </a:t>
            </a:r>
            <a:r>
              <a:rPr lang="ko-KR" altLang="en-US" dirty="0" err="1"/>
              <a:t>포스트잇의</a:t>
            </a:r>
            <a:r>
              <a:rPr lang="ko-KR" altLang="en-US" dirty="0"/>
              <a:t> 디자인으로 진단검사라는 개념과 연관되게 구현해 보았으며 각 </a:t>
            </a:r>
            <a:r>
              <a:rPr lang="en-US" altLang="ko-KR" dirty="0"/>
              <a:t>MBTI</a:t>
            </a:r>
            <a:r>
              <a:rPr lang="ko-KR" altLang="en-US" dirty="0"/>
              <a:t>의 가운데 </a:t>
            </a:r>
            <a:r>
              <a:rPr lang="en-US" altLang="ko-KR" dirty="0"/>
              <a:t>2</a:t>
            </a:r>
            <a:r>
              <a:rPr lang="ko-KR" altLang="en-US" dirty="0"/>
              <a:t>가지 특성의 특징을 기준으로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6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en-US" altLang="ko-KR" dirty="0"/>
              <a:t>MBTI</a:t>
            </a:r>
            <a:r>
              <a:rPr lang="ko-KR" altLang="en-US" dirty="0"/>
              <a:t>의 세부 정보 화면입니다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en-US" altLang="ko-KR" dirty="0"/>
              <a:t>MBTI</a:t>
            </a:r>
            <a:r>
              <a:rPr lang="ko-KR" altLang="en-US" dirty="0"/>
              <a:t>에 관한 간결한 문구 </a:t>
            </a:r>
            <a:r>
              <a:rPr lang="en-US" altLang="ko-KR" dirty="0"/>
              <a:t>3</a:t>
            </a:r>
            <a:r>
              <a:rPr lang="ko-KR" altLang="en-US" dirty="0"/>
              <a:t>가지와 자세한 소개</a:t>
            </a:r>
            <a:r>
              <a:rPr lang="en-US" altLang="ko-KR" dirty="0"/>
              <a:t>, </a:t>
            </a:r>
            <a:r>
              <a:rPr lang="ko-KR" altLang="en-US" dirty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어울리는 직종</a:t>
            </a:r>
            <a:r>
              <a:rPr lang="en-US" altLang="ko-KR" dirty="0"/>
              <a:t>, MBTI</a:t>
            </a:r>
            <a:r>
              <a:rPr lang="ko-KR" altLang="en-US" dirty="0"/>
              <a:t>별 궁합순으로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759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진단검사 화면입니다</a:t>
            </a:r>
            <a:r>
              <a:rPr lang="en-US" altLang="ko-KR" dirty="0"/>
              <a:t>. </a:t>
            </a:r>
            <a:r>
              <a:rPr lang="ko-KR" altLang="en-US" dirty="0"/>
              <a:t>마찬가지로 진단검사라는 개념과 연관 짓기 위해 </a:t>
            </a:r>
            <a:r>
              <a:rPr lang="ko-KR" altLang="en-US" dirty="0" err="1"/>
              <a:t>시험지같은</a:t>
            </a:r>
            <a:r>
              <a:rPr lang="ko-KR" altLang="en-US" dirty="0"/>
              <a:t> 디자인으로 구현하였으며 양자택일 형태의 </a:t>
            </a:r>
            <a:r>
              <a:rPr lang="en-US" altLang="ko-KR" dirty="0"/>
              <a:t>MBTI Form G</a:t>
            </a:r>
            <a:r>
              <a:rPr lang="ko-KR" altLang="en-US" dirty="0"/>
              <a:t>의 유형을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198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 결과 화면입니다</a:t>
            </a:r>
            <a:r>
              <a:rPr lang="en-US" altLang="ko-KR" dirty="0"/>
              <a:t>. </a:t>
            </a:r>
            <a:r>
              <a:rPr lang="ko-KR" altLang="en-US" dirty="0"/>
              <a:t>세부 정보 화면을 간결하게 </a:t>
            </a:r>
            <a:r>
              <a:rPr lang="ko-KR" altLang="en-US" dirty="0" err="1"/>
              <a:t>나타내었고</a:t>
            </a:r>
            <a:r>
              <a:rPr lang="ko-KR" altLang="en-US" dirty="0"/>
              <a:t> 검사자의 특성 성향 분석을 중점으로 한눈에 보기 쉽게 구현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716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화면전환 기능입니다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565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MBTI </a:t>
            </a:r>
            <a:r>
              <a:rPr lang="ko-KR" altLang="en-US" dirty="0"/>
              <a:t>세부정보화면</a:t>
            </a:r>
            <a:r>
              <a:rPr lang="en-US" altLang="ko-KR" dirty="0"/>
              <a:t>, </a:t>
            </a:r>
            <a:r>
              <a:rPr lang="ko-KR" altLang="en-US" dirty="0"/>
              <a:t>진단검사화면으로의 화면전환 버튼기능을 구현하였습니다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40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1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메인화면을</a:t>
            </a:r>
            <a:r>
              <a:rPr lang="ko-KR" altLang="en-US" dirty="0"/>
              <a:t> 제외한 모든 화면에는 </a:t>
            </a:r>
            <a:r>
              <a:rPr lang="ko-KR" altLang="en-US" dirty="0" err="1"/>
              <a:t>메인화면으로</a:t>
            </a:r>
            <a:r>
              <a:rPr lang="ko-KR" altLang="en-US" dirty="0"/>
              <a:t> 돌아가기 위한 버튼을 생성하였습니다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968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22222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575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33333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73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발표순서는 프로젝트 목표 </a:t>
            </a:r>
            <a:r>
              <a:rPr lang="en-US" altLang="ko-KR" dirty="0"/>
              <a:t>~ </a:t>
            </a:r>
            <a:r>
              <a:rPr lang="ko-KR" altLang="en-US" dirty="0"/>
              <a:t>참고 및 출처가 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158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진단시스템입니다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590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Radio Group</a:t>
            </a:r>
            <a:r>
              <a:rPr lang="ko-KR" altLang="en-US" dirty="0"/>
              <a:t>과 </a:t>
            </a:r>
            <a:r>
              <a:rPr lang="en-US" altLang="ko-KR" dirty="0"/>
              <a:t>Radio Button</a:t>
            </a:r>
            <a:r>
              <a:rPr lang="ko-KR" altLang="en-US" dirty="0"/>
              <a:t>을 이용하여 </a:t>
            </a:r>
            <a:r>
              <a:rPr lang="en-US" altLang="ko-KR" dirty="0"/>
              <a:t>2</a:t>
            </a:r>
            <a:r>
              <a:rPr lang="ko-KR" altLang="en-US" dirty="0"/>
              <a:t>중 </a:t>
            </a:r>
            <a:r>
              <a:rPr lang="ko-KR" altLang="en-US" dirty="0" err="1"/>
              <a:t>택</a:t>
            </a:r>
            <a:r>
              <a:rPr lang="en-US" altLang="ko-KR" dirty="0"/>
              <a:t>1</a:t>
            </a:r>
            <a:r>
              <a:rPr lang="ko-KR" altLang="en-US" dirty="0"/>
              <a:t>의 형태로 페이지당 </a:t>
            </a:r>
            <a:r>
              <a:rPr lang="en-US" altLang="ko-KR" dirty="0"/>
              <a:t>4</a:t>
            </a:r>
            <a:r>
              <a:rPr lang="ko-KR" altLang="en-US" dirty="0" err="1"/>
              <a:t>문제씩</a:t>
            </a:r>
            <a:r>
              <a:rPr lang="ko-KR" altLang="en-US" dirty="0"/>
              <a:t> 총 </a:t>
            </a:r>
            <a:r>
              <a:rPr lang="en-US" altLang="ko-KR" dirty="0"/>
              <a:t>8</a:t>
            </a:r>
            <a:r>
              <a:rPr lang="ko-KR" altLang="en-US" dirty="0"/>
              <a:t>페이지로 구성하였으며</a:t>
            </a:r>
          </a:p>
        </p:txBody>
      </p:sp>
    </p:spTree>
    <p:extLst>
      <p:ext uri="{BB962C8B-B14F-4D97-AF65-F5344CB8AC3E}">
        <p14:creationId xmlns:p14="http://schemas.microsoft.com/office/powerpoint/2010/main" val="1796127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문항 하나에 답변 시 반대되는 문항에는 답변하지 못하도록 설정하였고 해당 페이지의 모든 문제에 답변하지 않을 시 </a:t>
            </a:r>
            <a:r>
              <a:rPr lang="en-US" altLang="ko-KR" dirty="0"/>
              <a:t>“</a:t>
            </a:r>
            <a:r>
              <a:rPr lang="ko-KR" altLang="en-US" dirty="0"/>
              <a:t>답하지 않은 문제가 있습니다</a:t>
            </a:r>
            <a:r>
              <a:rPr lang="en-US" altLang="ko-KR" dirty="0"/>
              <a:t>”</a:t>
            </a:r>
            <a:r>
              <a:rPr lang="ko-KR" altLang="en-US" dirty="0"/>
              <a:t> 라는 메시지를 출력하도록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8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페이지의 문제를 모두 답변할 시 결과보기 버튼이 활성화가 되고 답변을 종합하여 진단 결과 화면으로 이동하게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95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진단결과화면은 검사자가 답변한 문항들을 토대로 특성의 비율적 분포가 나타나도록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119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진단 알고리즘입니다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512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알고리즘의 개요로 검사시작</a:t>
            </a:r>
            <a:r>
              <a:rPr lang="en-US" altLang="ko-KR" dirty="0"/>
              <a:t>, </a:t>
            </a:r>
            <a:r>
              <a:rPr lang="ko-KR" altLang="en-US" dirty="0"/>
              <a:t>답변선택</a:t>
            </a:r>
            <a:r>
              <a:rPr lang="en-US" altLang="ko-KR" dirty="0"/>
              <a:t>, </a:t>
            </a:r>
            <a:r>
              <a:rPr lang="ko-KR" altLang="en-US" dirty="0"/>
              <a:t>답변 비율 종합</a:t>
            </a:r>
            <a:r>
              <a:rPr lang="en-US" altLang="ko-KR" dirty="0"/>
              <a:t>, MBTI</a:t>
            </a:r>
            <a:r>
              <a:rPr lang="ko-KR" altLang="en-US" dirty="0"/>
              <a:t>결정</a:t>
            </a:r>
            <a:r>
              <a:rPr lang="en-US" altLang="ko-KR" dirty="0"/>
              <a:t>, </a:t>
            </a:r>
            <a:r>
              <a:rPr lang="ko-KR" altLang="en-US" dirty="0"/>
              <a:t>결과화면으로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383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문제의 해당하는 특성 문항에 답변 시 그 특성의 </a:t>
            </a:r>
            <a:r>
              <a:rPr lang="en-US" altLang="ko-KR" dirty="0"/>
              <a:t>Point</a:t>
            </a:r>
            <a:r>
              <a:rPr lang="ko-KR" altLang="en-US" dirty="0"/>
              <a:t>가 올라가며</a:t>
            </a:r>
            <a:r>
              <a:rPr lang="en-US" altLang="ko-KR" dirty="0"/>
              <a:t> </a:t>
            </a:r>
            <a:r>
              <a:rPr lang="en-US" altLang="ko-KR" dirty="0" err="1"/>
              <a:t>inspection_point</a:t>
            </a:r>
            <a:r>
              <a:rPr lang="en-US" altLang="ko-KR" dirty="0"/>
              <a:t> </a:t>
            </a:r>
            <a:r>
              <a:rPr lang="ko-KR" altLang="en-US" dirty="0"/>
              <a:t>라는 질문지를 넘기기 위한 변수를 설정하였습니다</a:t>
            </a:r>
            <a:r>
              <a:rPr lang="en-US" altLang="ko-KR" dirty="0"/>
              <a:t>.</a:t>
            </a:r>
            <a:r>
              <a:rPr lang="ko-KR" altLang="en-US" dirty="0"/>
              <a:t> 모든 문제에 답할 시 </a:t>
            </a:r>
            <a:r>
              <a:rPr lang="en-US" altLang="ko-KR" dirty="0" err="1"/>
              <a:t>inspection_point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점이 되고 다음으로 버튼을 누르면 질문지를 넘기면서 체크된 답변을 초기화 하기 위한 함수들을 실행하게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7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Next1 </a:t>
            </a:r>
            <a:r>
              <a:rPr lang="ko-KR" altLang="en-US" dirty="0"/>
              <a:t>이라는 함수는 </a:t>
            </a:r>
            <a:r>
              <a:rPr lang="en-US" altLang="ko-KR" dirty="0" err="1"/>
              <a:t>inspection_number</a:t>
            </a:r>
            <a:r>
              <a:rPr lang="ko-KR" altLang="en-US" dirty="0"/>
              <a:t>의 수치를 기준으로 두고 있는데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Inspection_point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점이 </a:t>
            </a:r>
            <a:r>
              <a:rPr lang="ko-KR" altLang="en-US" dirty="0" err="1"/>
              <a:t>되었을때</a:t>
            </a:r>
            <a:r>
              <a:rPr lang="ko-KR" altLang="en-US" dirty="0"/>
              <a:t> 다음으로 버튼 클릭 시 </a:t>
            </a:r>
            <a:r>
              <a:rPr lang="en-US" altLang="ko-KR" dirty="0" err="1"/>
              <a:t>inspection_numbe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씩 더해지며 질문지의 </a:t>
            </a:r>
            <a:r>
              <a:rPr lang="en-US" altLang="ko-KR" dirty="0"/>
              <a:t>text</a:t>
            </a:r>
            <a:r>
              <a:rPr lang="ko-KR" altLang="en-US" dirty="0"/>
              <a:t>를 바꿔주는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862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Inspection_number</a:t>
            </a:r>
            <a:r>
              <a:rPr lang="ko-KR" altLang="en-US" dirty="0"/>
              <a:t>가 </a:t>
            </a:r>
            <a:r>
              <a:rPr lang="en-US" altLang="ko-KR" dirty="0"/>
              <a:t>8</a:t>
            </a:r>
            <a:r>
              <a:rPr lang="ko-KR" altLang="en-US" dirty="0"/>
              <a:t>이 되는 마지막 진단페이지에서 모든 문제에 답변을 하면 결과보기 버튼이 활성화가 됩니다</a:t>
            </a:r>
            <a:r>
              <a:rPr lang="en-US" altLang="ko-KR" dirty="0"/>
              <a:t>. </a:t>
            </a:r>
            <a:r>
              <a:rPr lang="ko-KR" altLang="en-US" dirty="0"/>
              <a:t>버튼 클릭 시 </a:t>
            </a:r>
            <a:r>
              <a:rPr lang="en-US" altLang="ko-KR" dirty="0" err="1"/>
              <a:t>Inspection_number</a:t>
            </a:r>
            <a:r>
              <a:rPr lang="ko-KR" altLang="en-US" dirty="0"/>
              <a:t>가 </a:t>
            </a:r>
            <a:r>
              <a:rPr lang="en-US" altLang="ko-KR" dirty="0"/>
              <a:t>9</a:t>
            </a:r>
            <a:r>
              <a:rPr lang="ko-KR" altLang="en-US" dirty="0"/>
              <a:t>가 되며 특성을 결정해주는 함수가 실행됩니다</a:t>
            </a:r>
            <a:r>
              <a:rPr lang="en-US" altLang="ko-KR" dirty="0"/>
              <a:t>. </a:t>
            </a:r>
            <a:r>
              <a:rPr lang="ko-KR" altLang="en-US" dirty="0"/>
              <a:t>이에 따라 총 </a:t>
            </a:r>
            <a:r>
              <a:rPr lang="en-US" altLang="ko-KR" dirty="0"/>
              <a:t>4</a:t>
            </a:r>
            <a:r>
              <a:rPr lang="ko-KR" altLang="en-US" dirty="0"/>
              <a:t>가지의 특성이 결정되는 데 이 특성들을 순서에 맞게 각각의 </a:t>
            </a:r>
            <a:r>
              <a:rPr lang="en-US" altLang="ko-KR" dirty="0"/>
              <a:t>String</a:t>
            </a:r>
            <a:r>
              <a:rPr lang="ko-KR" altLang="en-US" dirty="0"/>
              <a:t> 변수로 설정하고 해당 특성의 답변을 </a:t>
            </a:r>
            <a:r>
              <a:rPr lang="en-US" altLang="ko-KR" dirty="0"/>
              <a:t>5</a:t>
            </a:r>
            <a:r>
              <a:rPr lang="ko-KR" altLang="en-US" dirty="0"/>
              <a:t>번 이상 할 시 해당 특성으로</a:t>
            </a:r>
            <a:r>
              <a:rPr lang="en-US" altLang="ko-KR" dirty="0"/>
              <a:t>, </a:t>
            </a:r>
            <a:r>
              <a:rPr lang="ko-KR" altLang="en-US" dirty="0"/>
              <a:t>반대일 시 반대 특성으로 문자열이 결정되게 됩니다</a:t>
            </a:r>
            <a:r>
              <a:rPr lang="en-US" altLang="ko-KR" dirty="0"/>
              <a:t>.</a:t>
            </a:r>
            <a:r>
              <a:rPr lang="ko-KR" altLang="en-US" dirty="0"/>
              <a:t> 이런 구조로 </a:t>
            </a:r>
            <a:r>
              <a:rPr lang="en-US" altLang="ko-KR" dirty="0"/>
              <a:t>4</a:t>
            </a:r>
            <a:r>
              <a:rPr lang="ko-KR" altLang="en-US" dirty="0"/>
              <a:t>가지의 특성을 결정하고 각각의 </a:t>
            </a:r>
            <a:r>
              <a:rPr lang="en-US" altLang="ko-KR" dirty="0"/>
              <a:t>String </a:t>
            </a:r>
            <a:r>
              <a:rPr lang="ko-KR" altLang="en-US" dirty="0"/>
              <a:t>값으로 넣어주게 되고 총 </a:t>
            </a:r>
            <a:r>
              <a:rPr lang="en-US" altLang="ko-KR" dirty="0"/>
              <a:t>8</a:t>
            </a:r>
            <a:r>
              <a:rPr lang="ko-KR" altLang="en-US" dirty="0"/>
              <a:t>페이지에 따른 답변한 수의 </a:t>
            </a:r>
            <a:r>
              <a:rPr lang="en-US" altLang="ko-KR" dirty="0"/>
              <a:t>point</a:t>
            </a:r>
            <a:r>
              <a:rPr lang="ko-KR" altLang="en-US" dirty="0"/>
              <a:t>에 </a:t>
            </a:r>
            <a:r>
              <a:rPr lang="en-US" altLang="ko-KR" dirty="0"/>
              <a:t>12.5</a:t>
            </a:r>
            <a:r>
              <a:rPr lang="ko-KR" altLang="en-US" dirty="0"/>
              <a:t>를 곱하여 해당 특성의 비율을 결정하게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83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프로젝트 목표 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개발환경으로 안드로이드 스튜디오와 </a:t>
            </a:r>
            <a:r>
              <a:rPr lang="en-US" altLang="ko-KR" sz="1100" dirty="0"/>
              <a:t>java </a:t>
            </a:r>
            <a:r>
              <a:rPr lang="ko-KR" altLang="en-US" sz="1100" dirty="0"/>
              <a:t>프로그래밍 언어를 </a:t>
            </a:r>
            <a:r>
              <a:rPr lang="ko-KR" altLang="en-US" sz="1100" dirty="0" err="1"/>
              <a:t>사용하였습니니다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개발 목표로는 인간의 내면적 특성에 관심이 높아짐에 따라 대중화된 </a:t>
            </a:r>
            <a:r>
              <a:rPr lang="en-US" altLang="ko-KR" sz="1100" dirty="0"/>
              <a:t>MBTI</a:t>
            </a:r>
            <a:r>
              <a:rPr lang="ko-KR" altLang="en-US" sz="1100" dirty="0"/>
              <a:t>를 간단하게 파악할 수 있는 어플리케이션을 제작함을 목표로 두고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70102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결정되는 </a:t>
            </a:r>
            <a:r>
              <a:rPr lang="en-US" altLang="ko-KR" dirty="0"/>
              <a:t>4</a:t>
            </a:r>
            <a:r>
              <a:rPr lang="ko-KR" altLang="en-US" dirty="0"/>
              <a:t>가지의 문자열에 따라 해당하는 결과페이지로 이동하게 되고 해당하는 특성의 </a:t>
            </a:r>
            <a:r>
              <a:rPr lang="en-US" altLang="ko-KR" dirty="0"/>
              <a:t>point</a:t>
            </a:r>
            <a:r>
              <a:rPr lang="ko-KR" altLang="en-US" dirty="0"/>
              <a:t>에 </a:t>
            </a:r>
            <a:r>
              <a:rPr lang="en-US" altLang="ko-KR" dirty="0"/>
              <a:t>12.5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곱한 </a:t>
            </a:r>
            <a:r>
              <a:rPr lang="en-US" altLang="ko-KR" dirty="0"/>
              <a:t>%</a:t>
            </a:r>
            <a:r>
              <a:rPr lang="ko-KR" altLang="en-US" dirty="0"/>
              <a:t>값과 반대되는 특성의 </a:t>
            </a:r>
            <a:r>
              <a:rPr lang="en-US" altLang="ko-KR" dirty="0"/>
              <a:t>%</a:t>
            </a:r>
            <a:r>
              <a:rPr lang="ko-KR" altLang="en-US" dirty="0"/>
              <a:t>값도 </a:t>
            </a:r>
            <a:r>
              <a:rPr lang="en-US" altLang="ko-KR" dirty="0"/>
              <a:t>intent</a:t>
            </a:r>
            <a:r>
              <a:rPr lang="ko-KR" altLang="en-US" dirty="0"/>
              <a:t>의 옵션에 따라 객체에 담아 함께 전달하게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17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이동하며 전달받은 해당 </a:t>
            </a:r>
            <a:r>
              <a:rPr lang="en-US" altLang="ko-KR" dirty="0"/>
              <a:t>MBTI </a:t>
            </a:r>
            <a:r>
              <a:rPr lang="ko-KR" altLang="en-US" dirty="0"/>
              <a:t>결과 화면의 </a:t>
            </a:r>
            <a:r>
              <a:rPr lang="en-US" altLang="ko-KR" dirty="0"/>
              <a:t>Java </a:t>
            </a:r>
            <a:r>
              <a:rPr lang="ko-KR" altLang="en-US" dirty="0"/>
              <a:t>코드입니다</a:t>
            </a:r>
            <a:r>
              <a:rPr lang="en-US" altLang="ko-KR" dirty="0"/>
              <a:t>. </a:t>
            </a:r>
            <a:r>
              <a:rPr lang="ko-KR" altLang="en-US" dirty="0"/>
              <a:t>변수로 설정된 객체에 담긴 </a:t>
            </a:r>
            <a:r>
              <a:rPr lang="en-US" altLang="ko-KR" dirty="0"/>
              <a:t>%</a:t>
            </a:r>
            <a:r>
              <a:rPr lang="ko-KR" altLang="en-US" dirty="0"/>
              <a:t>값을 받아오게 되는데 </a:t>
            </a:r>
            <a:r>
              <a:rPr lang="en-US" altLang="ko-KR" dirty="0"/>
              <a:t>12.5</a:t>
            </a:r>
            <a:r>
              <a:rPr lang="ko-KR" altLang="en-US" dirty="0"/>
              <a:t>를 곱한 값이 </a:t>
            </a:r>
            <a:r>
              <a:rPr lang="ko-KR" altLang="en-US" dirty="0" err="1"/>
              <a:t>실수형이기</a:t>
            </a:r>
            <a:r>
              <a:rPr lang="ko-KR" altLang="en-US" dirty="0"/>
              <a:t> 때문에 </a:t>
            </a:r>
            <a:r>
              <a:rPr lang="en-US" altLang="ko-KR" dirty="0"/>
              <a:t>int</a:t>
            </a:r>
            <a:r>
              <a:rPr lang="ko-KR" altLang="en-US" dirty="0"/>
              <a:t>형 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만 적용이 가능한 </a:t>
            </a:r>
            <a:r>
              <a:rPr lang="en-US" altLang="ko-KR" dirty="0" err="1"/>
              <a:t>progressbar</a:t>
            </a:r>
            <a:r>
              <a:rPr lang="ko-KR" altLang="en-US" dirty="0"/>
              <a:t>의 적용을 위해 실수형으로 가져온 값을 정수형으로 바꾸어 적용하였습니다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5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1</a:t>
            </a:r>
            <a:r>
              <a:rPr lang="ko-KR" altLang="en-US" dirty="0"/>
              <a:t>분 가량의 </a:t>
            </a:r>
            <a:r>
              <a:rPr lang="ko-KR" altLang="en-US" dirty="0" err="1"/>
              <a:t>앱구동화면보고</a:t>
            </a:r>
            <a:r>
              <a:rPr lang="ko-KR" altLang="en-US" dirty="0"/>
              <a:t>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6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참고사항 및 출처입니다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949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28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협업사항입니다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협업을 위한 팀장의 </a:t>
            </a:r>
            <a:r>
              <a:rPr lang="ko-KR" altLang="en-US" dirty="0" err="1"/>
              <a:t>레포지토리를</a:t>
            </a:r>
            <a:r>
              <a:rPr lang="ko-KR" altLang="en-US" dirty="0"/>
              <a:t> 생성하고 각 팀원과 팀장의 </a:t>
            </a:r>
            <a:r>
              <a:rPr lang="en-US" altLang="ko-KR" dirty="0"/>
              <a:t>Local </a:t>
            </a:r>
            <a:r>
              <a:rPr lang="ko-KR" altLang="en-US" dirty="0"/>
              <a:t>환경에 </a:t>
            </a:r>
            <a:r>
              <a:rPr lang="en-US" altLang="ko-KR" dirty="0" err="1"/>
              <a:t>Github</a:t>
            </a:r>
            <a:r>
              <a:rPr lang="en-US" altLang="ko-KR" dirty="0"/>
              <a:t> desktop</a:t>
            </a:r>
            <a:r>
              <a:rPr lang="ko-KR" altLang="en-US" dirty="0"/>
              <a:t>을 연동하여 많은 파일을 포함하는 안드로이드 스튜디오에서 변경사항을 효과적으로 전달할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473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생성한 </a:t>
            </a:r>
            <a:r>
              <a:rPr lang="ko-KR" altLang="en-US" dirty="0" err="1"/>
              <a:t>레포지토리에</a:t>
            </a:r>
            <a:r>
              <a:rPr lang="ko-KR" altLang="en-US" dirty="0"/>
              <a:t> 각 팀원을 </a:t>
            </a:r>
            <a:r>
              <a:rPr lang="en-US" altLang="ko-KR" dirty="0" err="1"/>
              <a:t>contributer</a:t>
            </a:r>
            <a:r>
              <a:rPr lang="ko-KR" altLang="en-US" dirty="0"/>
              <a:t>로 설정하고 어플리케이션의 기준 파일이 속한 </a:t>
            </a:r>
            <a:r>
              <a:rPr lang="en-US" altLang="ko-KR" dirty="0"/>
              <a:t>main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en-US" altLang="ko-KR" dirty="0"/>
              <a:t>PR</a:t>
            </a:r>
            <a:r>
              <a:rPr lang="ko-KR" altLang="en-US" dirty="0"/>
              <a:t>후 팀장이 확인한 후에  </a:t>
            </a:r>
            <a:r>
              <a:rPr lang="en-US" altLang="ko-KR" dirty="0"/>
              <a:t>commit</a:t>
            </a:r>
            <a:r>
              <a:rPr lang="ko-KR" altLang="en-US" dirty="0"/>
              <a:t> 할 수 있도록 설정하였습니다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89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제작 </a:t>
            </a:r>
            <a:r>
              <a:rPr lang="en-US" altLang="ko-KR" dirty="0"/>
              <a:t>– 3</a:t>
            </a:r>
            <a:r>
              <a:rPr lang="ko-KR" altLang="en-US" dirty="0"/>
              <a:t>명 </a:t>
            </a:r>
            <a:r>
              <a:rPr lang="en-US" altLang="ko-KR" dirty="0"/>
              <a:t>/ </a:t>
            </a:r>
            <a:r>
              <a:rPr lang="ko-KR" altLang="en-US" dirty="0"/>
              <a:t>진단 알고리즘 제작 </a:t>
            </a:r>
            <a:r>
              <a:rPr lang="en-US" altLang="ko-KR" dirty="0"/>
              <a:t>– 2</a:t>
            </a:r>
            <a:r>
              <a:rPr lang="ko-KR" altLang="en-US" dirty="0"/>
              <a:t>명으로 나누어 업무를 분담하고 프로젝트를 진행하며 </a:t>
            </a:r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보호를 위해서 항상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생성 한 후 </a:t>
            </a:r>
            <a:r>
              <a:rPr lang="en-US" altLang="ko-KR" dirty="0"/>
              <a:t>Pull Request</a:t>
            </a:r>
            <a:r>
              <a:rPr lang="ko-KR" altLang="en-US" dirty="0"/>
              <a:t>를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97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 code</a:t>
            </a:r>
            <a:r>
              <a:rPr lang="ko-KR" altLang="en-US" dirty="0"/>
              <a:t>의 제작도 마찬가지로 항상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생성 후 </a:t>
            </a:r>
            <a:r>
              <a:rPr lang="en-US" altLang="ko-KR" dirty="0"/>
              <a:t>commit</a:t>
            </a:r>
            <a:r>
              <a:rPr lang="ko-KR" altLang="en-US" dirty="0"/>
              <a:t>이나 </a:t>
            </a:r>
            <a:r>
              <a:rPr lang="en-US" altLang="ko-KR" dirty="0"/>
              <a:t>test</a:t>
            </a:r>
            <a:r>
              <a:rPr lang="ko-KR" altLang="en-US" dirty="0"/>
              <a:t>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58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소개가 있겠습니다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 Interface </a:t>
            </a:r>
            <a:r>
              <a:rPr lang="ko-KR" altLang="en-US" dirty="0"/>
              <a:t>및 화면전환</a:t>
            </a:r>
            <a:r>
              <a:rPr lang="en-US" altLang="ko-KR" dirty="0"/>
              <a:t>, </a:t>
            </a:r>
            <a:r>
              <a:rPr lang="ko-KR" altLang="en-US" dirty="0"/>
              <a:t>진단 시스템</a:t>
            </a:r>
            <a:r>
              <a:rPr lang="en-US" altLang="ko-KR" dirty="0"/>
              <a:t>, </a:t>
            </a:r>
            <a:r>
              <a:rPr lang="ko-KR" altLang="en-US" dirty="0"/>
              <a:t>진단 알고리즘 순서로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8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 Interface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78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4DC8F-8E86-DE49-0BC0-2959CAABF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378F67-FB80-2E3A-9A8D-BDA5E796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7869BD-143F-4FA7-A0A4-91D8B329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CF1C3-BFE6-4ED2-BBE5-5EE1BBE83DC7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79DA3-4CD5-EDEE-49FC-129534A7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73A6C-2F83-52D9-094B-E952D344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33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403D2-67AE-4CC9-E453-9432CC8A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08D90C-D537-59F3-2603-002581C04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0AB1D-96DB-06E6-F10F-21031CAC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22586-9788-41F5-8163-503FE1B771BA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52137-1CCD-00F2-A270-C05673B1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52358-31DB-A425-C1EF-D0AB6339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6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061861-B319-1B96-7809-A1BF7E1B1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C17FE3-ED7F-AA2F-836F-CE184D379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C9460A-248A-C389-C737-1B63D169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86612-9F79-4C73-B499-B168733BC120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E41F7-08DA-078E-5FEA-5B337910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77452-70B5-F40F-EA37-56BC89C5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26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0A1AA-6505-4BD4-9AAB-657D219E0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17AA90-ABDC-4350-98E4-3FBD1D3A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30565-5517-4F2F-837E-63B16B70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B39E70-1FE8-49FE-AB2A-F866AAFE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D59B2-8FF0-4DE0-AB15-AD7B932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714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8F199-234E-416E-8C34-FBB77462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43AA9-8578-4A7E-924D-70AFC27FA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9399-BF71-4520-A2A1-FA149797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AA3E02-8098-4E53-B71E-98F94000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09207-C9F6-4BE4-8662-A5A8CB66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158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5260B-25DF-4FAA-B653-CD07ACDC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6C1E1-DCA3-4F51-A7E3-EB882003E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DF9C4-44C1-4ACF-B3F4-1B4AE00B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BA2AA-02C3-47FB-B388-275F4C45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FABF2-0136-4D3F-BE48-2355F53F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4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DFC97-BF76-4157-92FF-2EDB5929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1EDB9-FCF1-4277-A2C7-37EE75AA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609DC-7BF5-43FB-874E-F8697995C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0FCEA-8E9D-4D7F-BCF2-F3F8FA14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5B8B31-29CC-4D46-999F-A0D2AA7D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FC087-8EDA-4555-8D93-ACF339DC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02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8B84E-A5D1-4180-A76D-DEF73963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E4255-D13F-443A-9A68-604D0603A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CAD3F1-64B4-46D8-8ED1-BFE2FA8A3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0E9FF8-A1C7-47A4-9BB4-3B2ED6730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4AFFCD-FB23-483E-818E-CD79179E5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7E3A9F-9F13-4503-8710-A5F837E8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9F93D7-0868-480F-8D45-7F419EC5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A9845A-177E-431A-90E3-12F84C2D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815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FD4D0-6C22-4DDC-8316-EE8CC818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AA6E77-DCC7-4999-B29A-44CA1669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D45D7-3E3C-450F-8399-360843B6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94B486-0005-4B76-9558-4066FEE5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3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966E72D-B742-433D-926C-D383ED6A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D5909-16F8-4BEB-8D63-A7BBD50E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D2223-A80B-4A15-A89B-94B17E12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57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8FAE-6D44-48D8-82C8-ABCD0586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96B0D-4EB3-4EBD-B0BD-CD926FEC2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0594B-A920-4D56-A2BF-42FD3CFD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1FA24-45A1-41DC-9270-65D8FA42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DE9964-692E-4BF0-B2ED-FE3E8364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1E318C-09DE-419E-B595-B4168FC8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7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6D284-F648-3FAB-E43D-BB5F2F6B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F2E6F-88FB-50E6-A9CB-57B2698E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AC7332-771C-3214-0428-B4859D14E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EF5A-CD51-4759-8766-51255FF09966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F61DD7-CAC1-5D96-6333-625DF468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4784" y="115094"/>
            <a:ext cx="4893076" cy="365125"/>
          </a:xfrm>
        </p:spPr>
        <p:txBody>
          <a:bodyPr/>
          <a:lstStyle/>
          <a:p>
            <a:r>
              <a:rPr lang="ko-KR" altLang="en-US"/>
              <a:t>안드로이드 스튜디오를 이용한 </a:t>
            </a:r>
            <a:r>
              <a:rPr lang="en-US" altLang="ko-KR" err="1"/>
              <a:t>mbti</a:t>
            </a:r>
            <a:r>
              <a:rPr lang="en-US" altLang="ko-KR"/>
              <a:t> </a:t>
            </a:r>
            <a:r>
              <a:rPr lang="ko-KR" altLang="en-US"/>
              <a:t>검사 어플리케이션</a:t>
            </a:r>
            <a:r>
              <a:rPr lang="en-US" altLang="ko-KR"/>
              <a:t>_6</a:t>
            </a:r>
            <a:r>
              <a:rPr lang="ko-KR" altLang="en-US"/>
              <a:t>조</a:t>
            </a:r>
            <a:r>
              <a:rPr lang="en-US" altLang="ko-KR"/>
              <a:t>(</a:t>
            </a:r>
            <a:r>
              <a:rPr lang="ko-KR" altLang="en-US" err="1"/>
              <a:t>느깃커</a:t>
            </a:r>
            <a:r>
              <a:rPr lang="en-US" altLang="ko-KR"/>
              <a:t>) 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C83D75-4007-5552-8462-78C9D34C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4180" y="115094"/>
            <a:ext cx="2743200" cy="365125"/>
          </a:xfrm>
        </p:spPr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08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2757D-2421-4422-B89D-4903A3EC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C77D0C-4BF4-4431-87F9-4D0E780E0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F362D9-C966-4B83-8C34-7A64D0A20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08C538-12EE-4E68-BD0F-F60BBA02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18E9CA-48B5-42DB-9E1C-92C0F206B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E7E4A-3A34-4964-8B28-C4C785A4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52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EC56B-6D35-4CD7-A4E2-8B8D17D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F30DBF-A37B-4D64-863E-85D575B4E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F9703-C110-43DB-B923-2DE1645D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2E350-39A0-4B58-9F64-43BD6385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DC2CF-B5C7-4CF2-A5DC-1D38AEBA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72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7E72FA-3522-4CA9-87EE-A12409637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7D5CBB-4592-4899-9820-522C445A9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C1283F-5311-4278-ABE5-7E6D8EDE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5CB6B-C4F5-4B37-BA60-CF4F6313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96E52-A86D-43CC-BDDE-97B3DBB8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71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CB48-B33B-9967-6231-A00BB572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D3E7CB-A6D0-CC11-540D-08DD9A55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E988AF-03C6-1772-00DC-01FCC923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587C-751A-419F-8C74-BA453D4CA7A6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74DE4-6282-475F-DE51-6F1614B3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20AB1-0A13-C241-625F-EB262C07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9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7FC4B-5ED1-9633-230E-AF6C5186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48B42-392B-A42A-F786-2DA7FD1EF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747AA6-E1DF-8A59-A096-E69AF3077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D25E43-D124-722B-D5C9-5E962AB8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B7824-6697-4E14-BCFD-9F9F85E75835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E69C2D-AFA5-39EF-E5EE-07FBB6AC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136D3-5A7D-D8CF-CE64-176DD5F3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2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B1B65-4E92-D1CC-A467-3C30C3AC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3B901-725B-B8DE-8D1F-B2F3E10E6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294572-CC6F-D661-A463-4514BFECF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3D078B-50F6-8D4A-E4C4-278DA42E1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B84A3B-78A7-2CD4-E0C4-40E5E0A99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F64113-39FA-B8D6-6FED-54A42C0D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18D3E-7F79-45BA-BDC1-EBFD85AD42F1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3C9A0D-29F0-9D52-2CE4-D3AEB72C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AB2EF2-E474-9E40-2F60-842086B4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59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D4275-2813-B63A-C138-415B0B8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701982-640C-9F0A-A16F-3099692D8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3CF19-7F38-43E0-BC5D-16EA5B360135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638FB4-1BEF-402F-55B6-88B6CEB3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1BBC0F-812F-63E9-10C3-14221FFF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5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304C4E-C86B-94B0-9B78-CCCEA7A6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3FC81-C247-4639-B0C8-7BB9BCA2BF64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B91864-2B2D-9647-6121-9F806A93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87A9F-C3B8-5625-5F47-20D851F5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1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3EAA9-042C-BDFA-2C5A-D90CF8CE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E1BE2-9A00-3725-3593-B8C0F3A1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B0DC9F-55C5-DCBF-A2C2-B16D2E3D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9CE21-A27B-D5CB-002C-0AAA6E12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88799-E929-47CF-A801-7DA31F69371B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B92C3D-1C2F-81F0-9E0F-C7CF03BE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2F65FA-893C-AF2F-D509-EEC0A873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C650B-CF46-B9B2-1ABC-194711D3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09E5A2-D80F-8711-BD32-04DD72B41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005CDA-FA9A-53EB-C059-B0B9CDC74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DBC2AA-8175-38ED-6AA0-BD05B652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1182-39EB-4BBF-AC3D-C8E9949D398C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C9E2E0-7151-BAB8-D112-229B28AC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9DDAA-1766-5B0F-35CA-7081704A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29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3F0AB3-1FBB-418E-7305-E855FA11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7907B-71E3-7353-0CE5-D1CD7C477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1A504-197F-28EF-3982-263D92DD1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EEF5A-CD51-4759-8766-51255FF09966}" type="datetime1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6187E7-01A4-720F-A656-358ECA84E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092E4-6885-DD1B-DB79-E8A775358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1066F-B7C2-4B95-9CB0-7BB94BE0E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4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15F8D0-F6C8-451C-AAD4-B22D2D75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B03B61-893F-40C2-8434-F5B8C7D0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F56A2-8A8F-40FB-8ACA-AE0CBB6CD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12074-546A-4584-9E10-8280F02E31A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20763-BF1E-48E1-8E96-18BC49B9D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A353C6-1D2E-4FED-B8F3-4B41EDFC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79E54-6159-4AFF-87C3-2BFE0D08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63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sesta.com/main/main.asp" TargetMode="External"/><Relationship Id="rId3" Type="http://schemas.openxmlformats.org/officeDocument/2006/relationships/hyperlink" Target="https://www.mindgil.com/news/articleView.html?idxno=72939" TargetMode="External"/><Relationship Id="rId7" Type="http://schemas.openxmlformats.org/officeDocument/2006/relationships/hyperlink" Target="https://www.16personalities.com/k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mages/search/post-it%20notes/" TargetMode="External"/><Relationship Id="rId11" Type="http://schemas.openxmlformats.org/officeDocument/2006/relationships/image" Target="../media/image37.jpeg"/><Relationship Id="rId5" Type="http://schemas.openxmlformats.org/officeDocument/2006/relationships/hyperlink" Target="https://heeipe.tistory.com/8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twitter.com/jellydonutp/status/1429011121176924164" TargetMode="External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139156-2EA2-4260-99B4-F09FE6244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209"/>
            <a:ext cx="7611037" cy="48657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ACA4EB-E589-E7D3-9961-F6C7A4105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540" y="708524"/>
            <a:ext cx="9144000" cy="83432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 </a:t>
            </a:r>
            <a:r>
              <a:rPr lang="ko-KR" altLang="en-US" sz="48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어플리케이션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75D465-202D-3DC6-B794-4700C626E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1037" y="4391299"/>
            <a:ext cx="4383740" cy="2309268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팀명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느깃커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느슨해진 깃허브에 커밋을 하는 팀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_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6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조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l"/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팀장 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-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조용찬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(202004484)</a:t>
            </a:r>
          </a:p>
          <a:p>
            <a:pPr algn="l"/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팀원 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- </a:t>
            </a:r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김보석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(201900776)</a:t>
            </a:r>
          </a:p>
          <a:p>
            <a:pPr algn="l"/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       - </a:t>
            </a:r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김혜리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(202001165)</a:t>
            </a:r>
          </a:p>
          <a:p>
            <a:pPr algn="l"/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      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-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이상윤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(201902520)</a:t>
            </a:r>
          </a:p>
          <a:p>
            <a:pPr algn="l"/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       -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이사야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(202002436)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8FF3529-E3CA-0287-3A40-AAB5C1A35969}"/>
              </a:ext>
            </a:extLst>
          </p:cNvPr>
          <p:cNvSpPr txBox="1">
            <a:spLocks/>
          </p:cNvSpPr>
          <p:nvPr/>
        </p:nvSpPr>
        <p:spPr>
          <a:xfrm>
            <a:off x="129540" y="1653133"/>
            <a:ext cx="12192000" cy="423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오픈소스</a:t>
            </a:r>
            <a:r>
              <a:rPr lang="en-US" altLang="ko-KR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SW </a:t>
            </a:r>
            <a:r>
              <a:rPr lang="ko-KR" altLang="en-US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및 실습 팀프로젝트</a:t>
            </a:r>
            <a:endParaRPr lang="en-US" altLang="ko-KR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42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UI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342D42B-D650-4E05-8A1D-A12A70277399}"/>
              </a:ext>
            </a:extLst>
          </p:cNvPr>
          <p:cNvSpPr txBox="1">
            <a:spLocks/>
          </p:cNvSpPr>
          <p:nvPr/>
        </p:nvSpPr>
        <p:spPr>
          <a:xfrm>
            <a:off x="502070" y="680335"/>
            <a:ext cx="1246048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메인 화면</a:t>
            </a:r>
          </a:p>
        </p:txBody>
      </p:sp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C3B743F3-FCE9-D03E-CB23-9F2EE1F70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59" y="1302263"/>
            <a:ext cx="2620936" cy="5316121"/>
          </a:xfrm>
          <a:ln w="28575">
            <a:solidFill>
              <a:srgbClr val="4B7AF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BB9369-B5F3-951E-0995-F01DC249D4B2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295" y="1301184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8B8157-1A30-7469-85B1-AB4350A3A41A}"/>
              </a:ext>
            </a:extLst>
          </p:cNvPr>
          <p:cNvSpPr txBox="1"/>
          <p:nvPr/>
        </p:nvSpPr>
        <p:spPr>
          <a:xfrm>
            <a:off x="6700141" y="2737911"/>
            <a:ext cx="4183016" cy="244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노트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&amp; </a:t>
            </a:r>
            <a:r>
              <a:rPr lang="ko-KR" altLang="en-US" sz="1600" dirty="0" err="1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포스트잇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디자인</a:t>
            </a:r>
            <a:endParaRPr lang="en-US" altLang="ko-KR" sz="1600" b="1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진단검사라는 개념과 연관 짓기 위함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lvl="1"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가운데 두 특성의 특징을 기준으로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 분류</a:t>
            </a:r>
            <a:endParaRPr lang="en-US" altLang="ko-KR" sz="1600" b="1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_ST_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생산성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_SF_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인간성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_NF_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진실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_NT_ :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진리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95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UI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6C3E516-8780-E80D-39A0-828C8046BD7F}"/>
              </a:ext>
            </a:extLst>
          </p:cNvPr>
          <p:cNvSpPr txBox="1">
            <a:spLocks/>
          </p:cNvSpPr>
          <p:nvPr/>
        </p:nvSpPr>
        <p:spPr>
          <a:xfrm>
            <a:off x="502068" y="680335"/>
            <a:ext cx="2357673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세부 정보 화면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FE2F6-6D50-427A-9649-CC219FD18F3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3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10F6C5-3B27-40E4-99B5-E6BC82E8E31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62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2E55F2-B5A4-4445-9231-45905654A39B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CEE2F2-D09B-4482-B978-C22519CDBB5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93" y="1295282"/>
            <a:ext cx="2620800" cy="53172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401470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UI 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8C41D-A527-6D7F-2C76-BFF2DD06A0A4}"/>
              </a:ext>
            </a:extLst>
          </p:cNvPr>
          <p:cNvSpPr txBox="1"/>
          <p:nvPr/>
        </p:nvSpPr>
        <p:spPr>
          <a:xfrm>
            <a:off x="6248399" y="2879838"/>
            <a:ext cx="5023415" cy="21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시험지 디자인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진단검사라는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개념과 연관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짓기 위함</a:t>
            </a: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양자택일 형태의 </a:t>
            </a: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Form G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유형 사용</a:t>
            </a:r>
            <a:endParaRPr lang="en-US" altLang="ko-KR" sz="1600" b="1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총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92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 중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64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문항으로 축소 후 적용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특성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2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가지를 한 문제의 문항으로 엮음</a:t>
            </a:r>
          </a:p>
          <a:p>
            <a:pPr>
              <a:lnSpc>
                <a:spcPct val="120000"/>
              </a:lnSpc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0903B8-FD2B-1A3B-DDB5-9AF5FE6CBBDF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978C57-BA62-6BD9-42E4-088C4623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09" y="769620"/>
            <a:ext cx="2579611" cy="577704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65453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2619-3327-12E3-06EB-2655570EEDA8}"/>
              </a:ext>
            </a:extLst>
          </p:cNvPr>
          <p:cNvSpPr txBox="1"/>
          <p:nvPr/>
        </p:nvSpPr>
        <p:spPr>
          <a:xfrm>
            <a:off x="6566823" y="3232069"/>
            <a:ext cx="4395007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 간결한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결과지 디자인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세부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정보 화면을 한 눈에 보기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쉽게 정리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성향 분석</a:t>
            </a: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검사자의 특성 성향 비율 파악 가능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UI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EBB8057-87BD-8A14-89B8-F1AC4AC23A2B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결과 화면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80B165-7B60-1110-8B38-53C2636F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525" y="1490744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2403AD-A3C2-DE8B-29C6-1885682FD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025" y="1490744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241250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 전환</a:t>
            </a:r>
            <a:endParaRPr lang="en-US" altLang="ko-KR" sz="800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48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0903B8-FD2B-1A3B-DDB5-9AF5FE6CBBDF}"/>
              </a:ext>
            </a:extLst>
          </p:cNvPr>
          <p:cNvSpPr txBox="1">
            <a:spLocks/>
          </p:cNvSpPr>
          <p:nvPr/>
        </p:nvSpPr>
        <p:spPr>
          <a:xfrm>
            <a:off x="502070" y="680335"/>
            <a:ext cx="1246048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메인 화면</a:t>
            </a:r>
          </a:p>
        </p:txBody>
      </p:sp>
      <p:pic>
        <p:nvPicPr>
          <p:cNvPr id="24" name="내용 개체 틀 7">
            <a:extLst>
              <a:ext uri="{FF2B5EF4-FFF2-40B4-BE49-F238E27FC236}">
                <a16:creationId xmlns:a16="http://schemas.microsoft.com/office/drawing/2014/main" id="{5297F50F-82D5-AEF6-BEFC-A0392A71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4" y="1691153"/>
            <a:ext cx="2313094" cy="4691716"/>
          </a:xfrm>
          <a:ln w="28575">
            <a:solidFill>
              <a:srgbClr val="4B7AFF"/>
            </a:solidFill>
          </a:ln>
        </p:spPr>
      </p:pic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FE99A70B-D6F4-50B8-0B37-681DA0753D6F}"/>
              </a:ext>
            </a:extLst>
          </p:cNvPr>
          <p:cNvSpPr/>
          <p:nvPr/>
        </p:nvSpPr>
        <p:spPr>
          <a:xfrm rot="19681938">
            <a:off x="2793985" y="3030779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16E8A-609A-5B53-2A29-7C4C504C4F94}"/>
              </a:ext>
            </a:extLst>
          </p:cNvPr>
          <p:cNvSpPr txBox="1"/>
          <p:nvPr/>
        </p:nvSpPr>
        <p:spPr>
          <a:xfrm>
            <a:off x="6932391" y="3007655"/>
            <a:ext cx="40315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①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 화면으로 이동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진단하기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검사 페이지로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88CFB-AF19-6F62-3775-58E393CD991F}"/>
              </a:ext>
            </a:extLst>
          </p:cNvPr>
          <p:cNvSpPr txBox="1"/>
          <p:nvPr/>
        </p:nvSpPr>
        <p:spPr>
          <a:xfrm>
            <a:off x="1763512" y="3424518"/>
            <a:ext cx="18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진단하기 버튼 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C14874-A33C-EFDB-573A-8651D6497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68" y="1195605"/>
            <a:ext cx="2103302" cy="549449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F68091C-BBEE-0D04-264F-A5424F4A06AD}"/>
              </a:ext>
            </a:extLst>
          </p:cNvPr>
          <p:cNvSpPr/>
          <p:nvPr/>
        </p:nvSpPr>
        <p:spPr>
          <a:xfrm>
            <a:off x="3771456" y="3786330"/>
            <a:ext cx="55581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6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F0903B8-FD2B-1A3B-DDB5-9AF5FE6CBBDF}"/>
              </a:ext>
            </a:extLst>
          </p:cNvPr>
          <p:cNvSpPr txBox="1">
            <a:spLocks/>
          </p:cNvSpPr>
          <p:nvPr/>
        </p:nvSpPr>
        <p:spPr>
          <a:xfrm>
            <a:off x="502070" y="680335"/>
            <a:ext cx="1246048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메인 화면</a:t>
            </a:r>
          </a:p>
        </p:txBody>
      </p:sp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BE193D71-FCF6-F00E-4AE7-3B028DBD2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4" y="1691153"/>
            <a:ext cx="2313094" cy="4691716"/>
          </a:xfrm>
          <a:ln w="28575">
            <a:solidFill>
              <a:srgbClr val="4B7AFF"/>
            </a:solidFill>
          </a:ln>
        </p:spPr>
      </p:pic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21C80F13-87FC-3BA2-D74E-F18AAFFFB0CF}"/>
              </a:ext>
            </a:extLst>
          </p:cNvPr>
          <p:cNvSpPr/>
          <p:nvPr/>
        </p:nvSpPr>
        <p:spPr>
          <a:xfrm rot="19681938">
            <a:off x="1772010" y="4214120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C289D-3EA7-1A30-CBF9-B7BC760A6FC8}"/>
              </a:ext>
            </a:extLst>
          </p:cNvPr>
          <p:cNvSpPr txBox="1"/>
          <p:nvPr/>
        </p:nvSpPr>
        <p:spPr>
          <a:xfrm>
            <a:off x="1595814" y="4600340"/>
            <a:ext cx="16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</a:t>
            </a:r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버튼 클릭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817C6BD-954F-7BFD-FA0F-87CAB2E1DBD8}"/>
              </a:ext>
            </a:extLst>
          </p:cNvPr>
          <p:cNvSpPr/>
          <p:nvPr/>
        </p:nvSpPr>
        <p:spPr>
          <a:xfrm>
            <a:off x="3771456" y="3786330"/>
            <a:ext cx="55581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FADA3-0418-A654-E8DE-DBB4B0690161}"/>
              </a:ext>
            </a:extLst>
          </p:cNvPr>
          <p:cNvSpPr txBox="1"/>
          <p:nvPr/>
        </p:nvSpPr>
        <p:spPr>
          <a:xfrm>
            <a:off x="8408177" y="3044588"/>
            <a:ext cx="362953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②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세부 정보 화면으로 이동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원하는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버튼 클릭 시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클릭한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세부 정보를 보여주는 페이지로 이동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F7713A-CC7A-9CF8-6E89-0D9168688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75" y="1691153"/>
            <a:ext cx="1848881" cy="46908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9822C3-1354-CA60-A7E4-B22D9BCB2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56" y="1691153"/>
            <a:ext cx="1844917" cy="46908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175947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BC83331-CB86-154C-D9ED-78A45BAB5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2" y="972902"/>
            <a:ext cx="2103302" cy="5494495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E766322-84ED-7F77-5A24-480F3B4EED07}"/>
              </a:ext>
            </a:extLst>
          </p:cNvPr>
          <p:cNvSpPr/>
          <p:nvPr/>
        </p:nvSpPr>
        <p:spPr>
          <a:xfrm rot="19681938">
            <a:off x="4767307" y="6276362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39EF5-899B-FEB0-92DA-03AE736BE5A3}"/>
              </a:ext>
            </a:extLst>
          </p:cNvPr>
          <p:cNvSpPr txBox="1"/>
          <p:nvPr/>
        </p:nvSpPr>
        <p:spPr>
          <a:xfrm>
            <a:off x="5937307" y="3007655"/>
            <a:ext cx="4121093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③ 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홈으로 돌아가기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첫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0507E-FFD6-24AE-A33B-26A34C0B383E}"/>
              </a:ext>
            </a:extLst>
          </p:cNvPr>
          <p:cNvSpPr txBox="1"/>
          <p:nvPr/>
        </p:nvSpPr>
        <p:spPr>
          <a:xfrm>
            <a:off x="5063610" y="6427694"/>
            <a:ext cx="24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홈으로 돌아가기 버튼 클릭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D71AA61-4896-D66E-F918-9DF0FA9CD566}"/>
              </a:ext>
            </a:extLst>
          </p:cNvPr>
          <p:cNvSpPr txBox="1">
            <a:spLocks/>
          </p:cNvSpPr>
          <p:nvPr/>
        </p:nvSpPr>
        <p:spPr>
          <a:xfrm>
            <a:off x="502068" y="680335"/>
            <a:ext cx="2357673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세부 정보 화면</a:t>
            </a:r>
          </a:p>
        </p:txBody>
      </p:sp>
    </p:spTree>
    <p:extLst>
      <p:ext uri="{BB962C8B-B14F-4D97-AF65-F5344CB8AC3E}">
        <p14:creationId xmlns:p14="http://schemas.microsoft.com/office/powerpoint/2010/main" val="106678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A832F5-1FD3-30F7-CA7C-62F5F38B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2" y="972903"/>
            <a:ext cx="2103302" cy="549449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E766322-84ED-7F77-5A24-480F3B4EED07}"/>
              </a:ext>
            </a:extLst>
          </p:cNvPr>
          <p:cNvSpPr/>
          <p:nvPr/>
        </p:nvSpPr>
        <p:spPr>
          <a:xfrm rot="19681938">
            <a:off x="4767307" y="6276362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39EF5-899B-FEB0-92DA-03AE736BE5A3}"/>
              </a:ext>
            </a:extLst>
          </p:cNvPr>
          <p:cNvSpPr txBox="1"/>
          <p:nvPr/>
        </p:nvSpPr>
        <p:spPr>
          <a:xfrm>
            <a:off x="5937307" y="3007655"/>
            <a:ext cx="4121093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④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홈으로 돌아가기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첫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0507E-FFD6-24AE-A33B-26A34C0B383E}"/>
              </a:ext>
            </a:extLst>
          </p:cNvPr>
          <p:cNvSpPr txBox="1"/>
          <p:nvPr/>
        </p:nvSpPr>
        <p:spPr>
          <a:xfrm>
            <a:off x="5063610" y="6427694"/>
            <a:ext cx="24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홈으로 돌아가기 버튼 클릭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442FC87D-6010-F0F3-314E-7EBD025E9267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4130962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1C40E73-F75C-4453-9D11-20A08EB6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1" y="972901"/>
            <a:ext cx="2103303" cy="5494495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화면전환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3E766322-84ED-7F77-5A24-480F3B4EED07}"/>
              </a:ext>
            </a:extLst>
          </p:cNvPr>
          <p:cNvSpPr/>
          <p:nvPr/>
        </p:nvSpPr>
        <p:spPr>
          <a:xfrm rot="19681938">
            <a:off x="4767307" y="6276362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39EF5-899B-FEB0-92DA-03AE736BE5A3}"/>
              </a:ext>
            </a:extLst>
          </p:cNvPr>
          <p:cNvSpPr txBox="1"/>
          <p:nvPr/>
        </p:nvSpPr>
        <p:spPr>
          <a:xfrm>
            <a:off x="5937307" y="3007655"/>
            <a:ext cx="4121093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 ⑤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홈으로 돌아가기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버튼 클릭 시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첫 페이지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이동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40507E-FFD6-24AE-A33B-26A34C0B383E}"/>
              </a:ext>
            </a:extLst>
          </p:cNvPr>
          <p:cNvSpPr txBox="1"/>
          <p:nvPr/>
        </p:nvSpPr>
        <p:spPr>
          <a:xfrm>
            <a:off x="5063610" y="6427694"/>
            <a:ext cx="245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홈으로 돌아가기 버튼 클릭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8BE1A86-A7C8-2D14-C6BC-C9A2B007357F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결과 화면</a:t>
            </a:r>
          </a:p>
        </p:txBody>
      </p:sp>
    </p:spTree>
    <p:extLst>
      <p:ext uri="{BB962C8B-B14F-4D97-AF65-F5344CB8AC3E}">
        <p14:creationId xmlns:p14="http://schemas.microsoft.com/office/powerpoint/2010/main" val="143223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발표 순서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2B2F42-0312-D81C-B3B6-533427CE117B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5B38DEE-5305-46DD-288C-D23A0C6BCB5C}"/>
              </a:ext>
            </a:extLst>
          </p:cNvPr>
          <p:cNvSpPr>
            <a:spLocks noChangeAspect="1"/>
          </p:cNvSpPr>
          <p:nvPr/>
        </p:nvSpPr>
        <p:spPr>
          <a:xfrm>
            <a:off x="5285410" y="1632357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협업사항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AAEB13A-70AD-E546-F18E-AD5E4ADCB492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6998806" y="2489055"/>
            <a:ext cx="689893" cy="0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23FAF8-7EF0-4F4D-A5F7-6F87CD8CC3DE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8545397" y="3345753"/>
            <a:ext cx="0" cy="856698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BA97D3F-8863-C0FA-0E45-F719B96E2986}"/>
              </a:ext>
            </a:extLst>
          </p:cNvPr>
          <p:cNvCxnSpPr>
            <a:cxnSpLocks/>
          </p:cNvCxnSpPr>
          <p:nvPr/>
        </p:nvCxnSpPr>
        <p:spPr>
          <a:xfrm flipV="1">
            <a:off x="7009557" y="5087104"/>
            <a:ext cx="668389" cy="1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846185-4D73-3905-BA42-99DF031164E2}"/>
              </a:ext>
            </a:extLst>
          </p:cNvPr>
          <p:cNvSpPr>
            <a:spLocks noChangeAspect="1"/>
          </p:cNvSpPr>
          <p:nvPr/>
        </p:nvSpPr>
        <p:spPr>
          <a:xfrm>
            <a:off x="7688699" y="1632357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어플리케이션소개</a:t>
            </a:r>
            <a:endParaRPr lang="ko-KR" altLang="en-US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423B739-EEE9-EA8F-F18F-D73DD33D59FE}"/>
              </a:ext>
            </a:extLst>
          </p:cNvPr>
          <p:cNvSpPr>
            <a:spLocks noChangeAspect="1"/>
          </p:cNvSpPr>
          <p:nvPr/>
        </p:nvSpPr>
        <p:spPr>
          <a:xfrm>
            <a:off x="5285410" y="4261445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어플리케이션</a:t>
            </a:r>
            <a:endParaRPr lang="en-US" altLang="ko-KR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구동 화면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7C4869-417A-98D6-55CD-05673C3B524A}"/>
              </a:ext>
            </a:extLst>
          </p:cNvPr>
          <p:cNvSpPr>
            <a:spLocks noChangeAspect="1"/>
          </p:cNvSpPr>
          <p:nvPr/>
        </p:nvSpPr>
        <p:spPr>
          <a:xfrm>
            <a:off x="7688699" y="4202451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</a:t>
            </a:r>
            <a:r>
              <a:rPr lang="en-US" altLang="ko-KR" sz="160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알고리즘</a:t>
            </a:r>
            <a:endParaRPr lang="ko-KR" altLang="en-US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05AA9F9-B378-4F44-8B45-FE7BF7EDE3B4}"/>
              </a:ext>
            </a:extLst>
          </p:cNvPr>
          <p:cNvCxnSpPr>
            <a:cxnSpLocks/>
            <a:stCxn id="19" idx="6"/>
            <a:endCxn id="5" idx="2"/>
          </p:cNvCxnSpPr>
          <p:nvPr/>
        </p:nvCxnSpPr>
        <p:spPr>
          <a:xfrm>
            <a:off x="4519494" y="2489055"/>
            <a:ext cx="765916" cy="0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58640793-7EA1-4104-BB33-F66A9746D6D0}"/>
              </a:ext>
            </a:extLst>
          </p:cNvPr>
          <p:cNvSpPr>
            <a:spLocks noChangeAspect="1"/>
          </p:cNvSpPr>
          <p:nvPr/>
        </p:nvSpPr>
        <p:spPr>
          <a:xfrm>
            <a:off x="2806098" y="1632357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프로젝트</a:t>
            </a:r>
            <a:r>
              <a:rPr lang="en-US" altLang="ko-KR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목표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4AC66FD-B89E-4475-BA13-E5BF53737E87}"/>
              </a:ext>
            </a:extLst>
          </p:cNvPr>
          <p:cNvCxnSpPr>
            <a:cxnSpLocks/>
          </p:cNvCxnSpPr>
          <p:nvPr/>
        </p:nvCxnSpPr>
        <p:spPr>
          <a:xfrm flipV="1">
            <a:off x="4530245" y="5087104"/>
            <a:ext cx="668389" cy="1"/>
          </a:xfrm>
          <a:prstGeom prst="line">
            <a:avLst/>
          </a:prstGeom>
          <a:ln w="53975" cap="rnd">
            <a:solidFill>
              <a:srgbClr val="4B7A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5310C9-771C-404C-A33B-55156D2B359F}"/>
              </a:ext>
            </a:extLst>
          </p:cNvPr>
          <p:cNvSpPr>
            <a:spLocks noChangeAspect="1"/>
          </p:cNvSpPr>
          <p:nvPr/>
        </p:nvSpPr>
        <p:spPr>
          <a:xfrm>
            <a:off x="2806098" y="4261445"/>
            <a:ext cx="1713396" cy="1713396"/>
          </a:xfrm>
          <a:prstGeom prst="ellipse">
            <a:avLst/>
          </a:prstGeom>
          <a:noFill/>
          <a:ln w="571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참고 및 출처</a:t>
            </a:r>
            <a:endParaRPr lang="en-US" altLang="ko-KR" sz="1600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89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</a:p>
        </p:txBody>
      </p:sp>
    </p:spTree>
    <p:extLst>
      <p:ext uri="{BB962C8B-B14F-4D97-AF65-F5344CB8AC3E}">
        <p14:creationId xmlns:p14="http://schemas.microsoft.com/office/powerpoint/2010/main" val="2659336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8C41D-A527-6D7F-2C76-BFF2DD06A0A4}"/>
              </a:ext>
            </a:extLst>
          </p:cNvPr>
          <p:cNvSpPr txBox="1"/>
          <p:nvPr/>
        </p:nvSpPr>
        <p:spPr>
          <a:xfrm>
            <a:off x="5938183" y="2992258"/>
            <a:ext cx="5227121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①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 선택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 화면에서 문항별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radio button(2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중 </a:t>
            </a:r>
            <a:r>
              <a:rPr lang="ko-KR" altLang="en-US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택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1)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으로 구현하여 한 문제에 하나의 문항만 체크 가능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0978C57-BA62-6BD9-42E4-088C4623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967" y="1290666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1E8EF97-33D5-708F-3178-3A67CAFCE13F}"/>
              </a:ext>
            </a:extLst>
          </p:cNvPr>
          <p:cNvSpPr/>
          <p:nvPr/>
        </p:nvSpPr>
        <p:spPr>
          <a:xfrm>
            <a:off x="5046141" y="2894912"/>
            <a:ext cx="724458" cy="726829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E4B3041-C95E-1792-C11B-224A013271AF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91797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A3FF66-6277-4A15-914E-1228D31891C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11" y="1274441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40584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8C41D-A527-6D7F-2C76-BFF2DD06A0A4}"/>
              </a:ext>
            </a:extLst>
          </p:cNvPr>
          <p:cNvSpPr txBox="1"/>
          <p:nvPr/>
        </p:nvSpPr>
        <p:spPr>
          <a:xfrm>
            <a:off x="5938184" y="2992258"/>
            <a:ext cx="5655102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②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체크하지 않은 문항이 있을 경우 예외처리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 화면에서 체크가 되지 않은 문항이 있을 경우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“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답하지 않은 문제가 있습니다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.” Toast Message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출력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E599D47-36A0-9800-379B-8C18F89E2C5D}"/>
              </a:ext>
            </a:extLst>
          </p:cNvPr>
          <p:cNvSpPr/>
          <p:nvPr/>
        </p:nvSpPr>
        <p:spPr>
          <a:xfrm>
            <a:off x="4236503" y="5754653"/>
            <a:ext cx="625966" cy="619253"/>
          </a:xfrm>
          <a:prstGeom prst="ellipse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AC59EB0E-772A-BE1B-6667-41852D9AA3D5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3E79F8-A356-6074-EA9F-7922E606025C}"/>
              </a:ext>
            </a:extLst>
          </p:cNvPr>
          <p:cNvSpPr/>
          <p:nvPr/>
        </p:nvSpPr>
        <p:spPr>
          <a:xfrm>
            <a:off x="5244093" y="4994067"/>
            <a:ext cx="412376" cy="824754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3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1D57D35-A689-4595-AFB6-5DE43D587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0" y="1428180"/>
            <a:ext cx="2137975" cy="4788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A81CE7C1-8660-EED2-7C53-06C7D7AD2FF3}"/>
              </a:ext>
            </a:extLst>
          </p:cNvPr>
          <p:cNvSpPr/>
          <p:nvPr/>
        </p:nvSpPr>
        <p:spPr>
          <a:xfrm rot="19681938">
            <a:off x="2181268" y="6124616"/>
            <a:ext cx="331695" cy="439271"/>
          </a:xfrm>
          <a:prstGeom prst="upArrow">
            <a:avLst>
              <a:gd name="adj1" fmla="val 23333"/>
              <a:gd name="adj2" fmla="val 916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2619-3327-12E3-06EB-2655570EEDA8}"/>
              </a:ext>
            </a:extLst>
          </p:cNvPr>
          <p:cNvSpPr txBox="1"/>
          <p:nvPr/>
        </p:nvSpPr>
        <p:spPr>
          <a:xfrm>
            <a:off x="8056829" y="2677733"/>
            <a:ext cx="382140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③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결과 화면으로 이동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‘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결과보기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’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버튼 클릭 시 체크한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문항을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바탕으로 해당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간결한 특징을 보여주는 진단 결과 페이지로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53E03-BCC1-BB86-D739-A47C39817420}"/>
              </a:ext>
            </a:extLst>
          </p:cNvPr>
          <p:cNvSpPr txBox="1"/>
          <p:nvPr/>
        </p:nvSpPr>
        <p:spPr>
          <a:xfrm>
            <a:off x="502069" y="6216180"/>
            <a:ext cx="185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결과보기 버튼 클릭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39A0422-0AD2-469F-5AB9-3374D185CA7A}"/>
              </a:ext>
            </a:extLst>
          </p:cNvPr>
          <p:cNvSpPr/>
          <p:nvPr/>
        </p:nvSpPr>
        <p:spPr>
          <a:xfrm>
            <a:off x="2875313" y="3899657"/>
            <a:ext cx="555812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F80B165-7B60-1110-8B38-53C2636FD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33" y="1428180"/>
            <a:ext cx="2137975" cy="4788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2403AD-A3C2-DE8B-29C6-1885682FD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08" y="1428180"/>
            <a:ext cx="2137975" cy="4788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F008EDBB-B424-E242-C97B-1183BBB91333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3136254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F8C0B435-88D7-5FE0-90CB-4EE54C1B5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25" y="1309020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BFAC2F-5F60-9FC5-F313-16C9D0698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309020"/>
            <a:ext cx="2250500" cy="5040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2619-3327-12E3-06EB-2655570EEDA8}"/>
              </a:ext>
            </a:extLst>
          </p:cNvPr>
          <p:cNvSpPr txBox="1"/>
          <p:nvPr/>
        </p:nvSpPr>
        <p:spPr>
          <a:xfrm>
            <a:off x="6738124" y="2754755"/>
            <a:ext cx="4246590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기능 ④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특성 비율 구현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체크한 문항을 바탕으로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검사자에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해당되는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특성들의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비율을 보여준다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EAA5ED7-2DEA-6606-9655-923FE9FDB12D}"/>
              </a:ext>
            </a:extLst>
          </p:cNvPr>
          <p:cNvSpPr txBox="1">
            <a:spLocks/>
          </p:cNvSpPr>
          <p:nvPr/>
        </p:nvSpPr>
        <p:spPr>
          <a:xfrm>
            <a:off x="304800" y="239616"/>
            <a:ext cx="11887199" cy="405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 </a:t>
            </a:r>
            <a:r>
              <a:rPr lang="en-US" altLang="ko-KR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– </a:t>
            </a:r>
            <a:r>
              <a:rPr lang="ko-KR" altLang="en-US" sz="2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</a:t>
            </a:r>
            <a:endParaRPr lang="ko-KR" altLang="en-US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3297C5-329D-4673-ED7E-9757AD47CD44}"/>
              </a:ext>
            </a:extLst>
          </p:cNvPr>
          <p:cNvSpPr/>
          <p:nvPr/>
        </p:nvSpPr>
        <p:spPr>
          <a:xfrm>
            <a:off x="4303061" y="1461243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B24E8B-DF51-4DD8-53FF-298D5BA85D6B}"/>
              </a:ext>
            </a:extLst>
          </p:cNvPr>
          <p:cNvSpPr/>
          <p:nvPr/>
        </p:nvSpPr>
        <p:spPr>
          <a:xfrm>
            <a:off x="4303061" y="2357542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52AE04-EAA2-0254-051B-BE46673DEC88}"/>
              </a:ext>
            </a:extLst>
          </p:cNvPr>
          <p:cNvSpPr/>
          <p:nvPr/>
        </p:nvSpPr>
        <p:spPr>
          <a:xfrm>
            <a:off x="4303060" y="3325901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0EB814-2F30-A1C9-FF34-2274D7D577D0}"/>
              </a:ext>
            </a:extLst>
          </p:cNvPr>
          <p:cNvSpPr/>
          <p:nvPr/>
        </p:nvSpPr>
        <p:spPr>
          <a:xfrm>
            <a:off x="4303059" y="4222200"/>
            <a:ext cx="2115670" cy="708212"/>
          </a:xfrm>
          <a:prstGeom prst="rect">
            <a:avLst/>
          </a:prstGeom>
          <a:noFill/>
          <a:ln w="3810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9AF147-DA6F-8493-A505-45878A13551D}"/>
              </a:ext>
            </a:extLst>
          </p:cNvPr>
          <p:cNvSpPr txBox="1"/>
          <p:nvPr/>
        </p:nvSpPr>
        <p:spPr>
          <a:xfrm>
            <a:off x="5965286" y="1551062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B1CF01-2CEA-8BC3-B965-8282380AFFFB}"/>
              </a:ext>
            </a:extLst>
          </p:cNvPr>
          <p:cNvSpPr txBox="1"/>
          <p:nvPr/>
        </p:nvSpPr>
        <p:spPr>
          <a:xfrm>
            <a:off x="5964345" y="2464486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②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A63127-3710-2865-B29E-CC50EC5CEF5F}"/>
              </a:ext>
            </a:extLst>
          </p:cNvPr>
          <p:cNvSpPr txBox="1"/>
          <p:nvPr/>
        </p:nvSpPr>
        <p:spPr>
          <a:xfrm>
            <a:off x="5964344" y="3415720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③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A9E140-1E97-0B83-6C6C-DC9491219671}"/>
              </a:ext>
            </a:extLst>
          </p:cNvPr>
          <p:cNvSpPr txBox="1"/>
          <p:nvPr/>
        </p:nvSpPr>
        <p:spPr>
          <a:xfrm>
            <a:off x="5964344" y="4312019"/>
            <a:ext cx="494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2961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④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0460A80-5E43-C2D0-5F62-C539DCEA012E}"/>
              </a:ext>
            </a:extLst>
          </p:cNvPr>
          <p:cNvSpPr txBox="1">
            <a:spLocks/>
          </p:cNvSpPr>
          <p:nvPr/>
        </p:nvSpPr>
        <p:spPr>
          <a:xfrm>
            <a:off x="502069" y="680335"/>
            <a:ext cx="1692769" cy="405843"/>
          </a:xfrm>
          <a:prstGeom prst="rect">
            <a:avLst/>
          </a:prstGeom>
          <a:solidFill>
            <a:srgbClr val="4B7A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화면</a:t>
            </a:r>
          </a:p>
        </p:txBody>
      </p:sp>
    </p:spTree>
    <p:extLst>
      <p:ext uri="{BB962C8B-B14F-4D97-AF65-F5344CB8AC3E}">
        <p14:creationId xmlns:p14="http://schemas.microsoft.com/office/powerpoint/2010/main" val="53916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알고리즘</a:t>
            </a:r>
            <a:endParaRPr lang="ko-KR" altLang="en-US" sz="8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4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A8DD80-8F23-56C6-2D3E-7183884E8396}"/>
              </a:ext>
            </a:extLst>
          </p:cNvPr>
          <p:cNvSpPr/>
          <p:nvPr/>
        </p:nvSpPr>
        <p:spPr>
          <a:xfrm>
            <a:off x="1336293" y="3429000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①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진단 검사 시작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1961F4-571E-4C1B-9EED-11EBB4AD4723}"/>
              </a:ext>
            </a:extLst>
          </p:cNvPr>
          <p:cNvSpPr/>
          <p:nvPr/>
        </p:nvSpPr>
        <p:spPr>
          <a:xfrm>
            <a:off x="4725500" y="2090788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②</a:t>
            </a:r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질문의 답변 </a:t>
            </a:r>
            <a:endParaRPr lang="en-US" altLang="ko-KR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선택</a:t>
            </a:r>
            <a:endParaRPr lang="en-US" altLang="ko-KR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B5541A-DE2B-7010-A04F-FF41B254E4E7}"/>
              </a:ext>
            </a:extLst>
          </p:cNvPr>
          <p:cNvSpPr/>
          <p:nvPr/>
        </p:nvSpPr>
        <p:spPr>
          <a:xfrm>
            <a:off x="8328582" y="2090788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③</a:t>
            </a:r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답변의 특성 </a:t>
            </a:r>
            <a:endParaRPr lang="en-US" altLang="ko-KR" dirty="0">
              <a:solidFill>
                <a:schemeClr val="tx1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 비율 종합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5EBA5D-8164-2726-E8C7-B4BE0BFE529A}"/>
              </a:ext>
            </a:extLst>
          </p:cNvPr>
          <p:cNvSpPr/>
          <p:nvPr/>
        </p:nvSpPr>
        <p:spPr>
          <a:xfrm>
            <a:off x="8328582" y="4606450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④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509F89-1BED-430C-168E-0EF0E4B786DC}"/>
              </a:ext>
            </a:extLst>
          </p:cNvPr>
          <p:cNvSpPr/>
          <p:nvPr/>
        </p:nvSpPr>
        <p:spPr>
          <a:xfrm>
            <a:off x="4725500" y="4606450"/>
            <a:ext cx="1959429" cy="872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⑤</a:t>
            </a:r>
            <a:r>
              <a:rPr lang="ko-KR" altLang="en-US">
                <a:solidFill>
                  <a:schemeClr val="tx1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결과화면 이동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BF6FA99-F1BB-19D9-E73F-E7084F7AE49D}"/>
              </a:ext>
            </a:extLst>
          </p:cNvPr>
          <p:cNvCxnSpPr/>
          <p:nvPr/>
        </p:nvCxnSpPr>
        <p:spPr>
          <a:xfrm flipV="1">
            <a:off x="3295722" y="2526792"/>
            <a:ext cx="1429778" cy="1338212"/>
          </a:xfrm>
          <a:prstGeom prst="bentConnector3">
            <a:avLst/>
          </a:prstGeom>
          <a:ln w="28575">
            <a:solidFill>
              <a:schemeClr val="tx1"/>
            </a:solidFill>
            <a:headEnd type="none" w="sm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D3475FF-9293-7FD4-113D-2BD6FC15B1A4}"/>
              </a:ext>
            </a:extLst>
          </p:cNvPr>
          <p:cNvCxnSpPr/>
          <p:nvPr/>
        </p:nvCxnSpPr>
        <p:spPr>
          <a:xfrm>
            <a:off x="6684929" y="2526792"/>
            <a:ext cx="16436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8358BCB-95BB-09A6-B241-61BA6A481B5A}"/>
              </a:ext>
            </a:extLst>
          </p:cNvPr>
          <p:cNvCxnSpPr/>
          <p:nvPr/>
        </p:nvCxnSpPr>
        <p:spPr>
          <a:xfrm flipH="1">
            <a:off x="6684929" y="5046333"/>
            <a:ext cx="16436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E8C2D19-7D0C-CB0B-02C3-3EB30DB4ABFB}"/>
              </a:ext>
            </a:extLst>
          </p:cNvPr>
          <p:cNvCxnSpPr>
            <a:cxnSpLocks/>
          </p:cNvCxnSpPr>
          <p:nvPr/>
        </p:nvCxnSpPr>
        <p:spPr>
          <a:xfrm rot="5400000">
            <a:off x="8484804" y="3784623"/>
            <a:ext cx="16436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73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1561510-C2EF-4472-960E-315D60A52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15" y="1830850"/>
            <a:ext cx="5848168" cy="3402899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①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352050-C0EE-4E50-BBEA-FCCEB264D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80" y="1111624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29A440-EC62-4D30-938D-A4FC47DC80A7}"/>
              </a:ext>
            </a:extLst>
          </p:cNvPr>
          <p:cNvSpPr txBox="1"/>
          <p:nvPr/>
        </p:nvSpPr>
        <p:spPr>
          <a:xfrm>
            <a:off x="4525912" y="1332575"/>
            <a:ext cx="18588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특성 </a:t>
            </a:r>
            <a:r>
              <a:rPr lang="en-US" altLang="ko-KR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Point </a:t>
            </a:r>
            <a:r>
              <a:rPr lang="ko-KR" altLang="en-US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집계 </a:t>
            </a:r>
            <a:r>
              <a:rPr lang="en-US" altLang="ko-KR" sz="2000" dirty="0">
                <a:solidFill>
                  <a:srgbClr val="4B7AFF"/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AC83B9-C0DF-446B-BD16-08727A218670}"/>
              </a:ext>
            </a:extLst>
          </p:cNvPr>
          <p:cNvSpPr txBox="1"/>
          <p:nvPr/>
        </p:nvSpPr>
        <p:spPr>
          <a:xfrm>
            <a:off x="5430035" y="5482138"/>
            <a:ext cx="4650487" cy="1115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Inspection_point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 &gt;= 4 (4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문제 모두 체크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(+1) = next1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함수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질문지 변경 실행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Check off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함수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4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문제의 모든 답변 초기화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한문제라도 답변 안 할 시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Toast message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출력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2C9D11-1D82-4AE0-ABF3-DF65095BD445}"/>
              </a:ext>
            </a:extLst>
          </p:cNvPr>
          <p:cNvSpPr txBox="1"/>
          <p:nvPr/>
        </p:nvSpPr>
        <p:spPr>
          <a:xfrm>
            <a:off x="7662929" y="996705"/>
            <a:ext cx="4040924" cy="59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문항 체크 시  해당 특성의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증가 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 +1)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Inspection_point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(+1) =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질문지 넘기기 위한 변수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AFD763D-0551-4F88-8ACC-E82A3FF6209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44999" y="5233749"/>
            <a:ext cx="0" cy="248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9576FDC-C73F-4B2B-998D-6E70770AD73E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683391" y="1595330"/>
            <a:ext cx="0" cy="197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액자 66">
            <a:extLst>
              <a:ext uri="{FF2B5EF4-FFF2-40B4-BE49-F238E27FC236}">
                <a16:creationId xmlns:a16="http://schemas.microsoft.com/office/drawing/2014/main" id="{82BE481B-14B8-4896-924C-94C480DFBEBA}"/>
              </a:ext>
            </a:extLst>
          </p:cNvPr>
          <p:cNvSpPr/>
          <p:nvPr/>
        </p:nvSpPr>
        <p:spPr>
          <a:xfrm>
            <a:off x="5169312" y="1798683"/>
            <a:ext cx="1747682" cy="582385"/>
          </a:xfrm>
          <a:prstGeom prst="frame">
            <a:avLst>
              <a:gd name="adj1" fmla="val 2976"/>
            </a:avLst>
          </a:prstGeom>
          <a:solidFill>
            <a:srgbClr val="4B7AFF"/>
          </a:solidFill>
          <a:ln w="63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712830-7A5A-4C5B-B7E7-ABC32EAF622F}"/>
              </a:ext>
            </a:extLst>
          </p:cNvPr>
          <p:cNvSpPr txBox="1"/>
          <p:nvPr/>
        </p:nvSpPr>
        <p:spPr>
          <a:xfrm>
            <a:off x="3895449" y="5721898"/>
            <a:ext cx="963391" cy="3046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버튼활성화</a:t>
            </a:r>
            <a:endParaRPr lang="en-US" altLang="ko-KR" sz="12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73" name="화살표: 굽음 72">
            <a:extLst>
              <a:ext uri="{FF2B5EF4-FFF2-40B4-BE49-F238E27FC236}">
                <a16:creationId xmlns:a16="http://schemas.microsoft.com/office/drawing/2014/main" id="{2157FF28-0DFD-4706-AA84-2404BB236FAE}"/>
              </a:ext>
            </a:extLst>
          </p:cNvPr>
          <p:cNvSpPr/>
          <p:nvPr/>
        </p:nvSpPr>
        <p:spPr>
          <a:xfrm>
            <a:off x="6580339" y="1265813"/>
            <a:ext cx="1082580" cy="526970"/>
          </a:xfrm>
          <a:prstGeom prst="bentArrow">
            <a:avLst>
              <a:gd name="adj1" fmla="val 3348"/>
              <a:gd name="adj2" fmla="val 12550"/>
              <a:gd name="adj3" fmla="val 18195"/>
              <a:gd name="adj4" fmla="val 43750"/>
            </a:avLst>
          </a:prstGeom>
          <a:solidFill>
            <a:srgbClr val="4B7AFF"/>
          </a:solidFill>
          <a:ln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액자 73">
            <a:extLst>
              <a:ext uri="{FF2B5EF4-FFF2-40B4-BE49-F238E27FC236}">
                <a16:creationId xmlns:a16="http://schemas.microsoft.com/office/drawing/2014/main" id="{C1FA4E5B-8C11-4452-927A-116CE63BE385}"/>
              </a:ext>
            </a:extLst>
          </p:cNvPr>
          <p:cNvSpPr/>
          <p:nvPr/>
        </p:nvSpPr>
        <p:spPr>
          <a:xfrm>
            <a:off x="5169312" y="2459908"/>
            <a:ext cx="5243049" cy="1144747"/>
          </a:xfrm>
          <a:prstGeom prst="frame">
            <a:avLst>
              <a:gd name="adj1" fmla="val 1043"/>
            </a:avLst>
          </a:prstGeom>
          <a:solidFill>
            <a:srgbClr val="4B7AFF"/>
          </a:solidFill>
          <a:ln w="3175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E0454C24-7FE7-49CE-B378-6B47377B488E}"/>
              </a:ext>
            </a:extLst>
          </p:cNvPr>
          <p:cNvSpPr/>
          <p:nvPr/>
        </p:nvSpPr>
        <p:spPr>
          <a:xfrm>
            <a:off x="9756059" y="3604654"/>
            <a:ext cx="45719" cy="1864615"/>
          </a:xfrm>
          <a:prstGeom prst="downArrow">
            <a:avLst/>
          </a:prstGeom>
          <a:solidFill>
            <a:srgbClr val="4B7AFF"/>
          </a:solidFill>
          <a:ln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4B7EDC49-7D5C-4C7F-8E05-7B1EF6C141B3}"/>
              </a:ext>
            </a:extLst>
          </p:cNvPr>
          <p:cNvCxnSpPr/>
          <p:nvPr/>
        </p:nvCxnSpPr>
        <p:spPr>
          <a:xfrm flipH="1">
            <a:off x="3133060" y="5735284"/>
            <a:ext cx="2296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39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②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352050-C0EE-4E50-BBEA-FCCEB264D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1124493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86" name="그림 85" descr="텍스트이(가) 표시된 사진&#10;&#10;자동 생성된 설명">
            <a:extLst>
              <a:ext uri="{FF2B5EF4-FFF2-40B4-BE49-F238E27FC236}">
                <a16:creationId xmlns:a16="http://schemas.microsoft.com/office/drawing/2014/main" id="{8A423B5B-8767-464F-8EE4-2A4E4FABD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57" y="1124492"/>
            <a:ext cx="4659329" cy="525600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F2B67B-54D2-4CB2-BB22-F75E0CA65DBB}"/>
              </a:ext>
            </a:extLst>
          </p:cNvPr>
          <p:cNvSpPr txBox="1"/>
          <p:nvPr/>
        </p:nvSpPr>
        <p:spPr>
          <a:xfrm>
            <a:off x="7039159" y="376307"/>
            <a:ext cx="4040924" cy="59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Next1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함수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++;  =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질문지 변경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FBA921-AB5A-4C05-BA4C-59CF9F1B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69" y="1124493"/>
            <a:ext cx="2346950" cy="5256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C8B66DF0-030B-4A39-B00C-BEE604901CED}"/>
              </a:ext>
            </a:extLst>
          </p:cNvPr>
          <p:cNvSpPr/>
          <p:nvPr/>
        </p:nvSpPr>
        <p:spPr>
          <a:xfrm>
            <a:off x="5830968" y="3347883"/>
            <a:ext cx="677409" cy="404609"/>
          </a:xfrm>
          <a:prstGeom prst="leftArrow">
            <a:avLst>
              <a:gd name="adj1" fmla="val 50000"/>
              <a:gd name="adj2" fmla="val 610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AED286-89FE-4EE2-B37E-A8B9138F3E07}"/>
              </a:ext>
            </a:extLst>
          </p:cNvPr>
          <p:cNvCxnSpPr>
            <a:stCxn id="18" idx="2"/>
            <a:endCxn id="86" idx="0"/>
          </p:cNvCxnSpPr>
          <p:nvPr/>
        </p:nvCxnSpPr>
        <p:spPr>
          <a:xfrm>
            <a:off x="9059621" y="974932"/>
            <a:ext cx="1" cy="149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0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802EBCF-A2C6-430F-A6CC-5B2767E40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6" y="1385279"/>
            <a:ext cx="2137975" cy="4788000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③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9BA963B-4490-4290-8721-8C7C386882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81"/>
          <a:stretch/>
        </p:blipFill>
        <p:spPr>
          <a:xfrm>
            <a:off x="3794609" y="1915263"/>
            <a:ext cx="3979127" cy="95818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83E889-0CE4-4CCD-8449-C0044A870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/>
          <a:stretch/>
        </p:blipFill>
        <p:spPr>
          <a:xfrm>
            <a:off x="8223559" y="955679"/>
            <a:ext cx="2775104" cy="5334525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96151-CF7F-4D52-A497-948EFAB606F4}"/>
              </a:ext>
            </a:extLst>
          </p:cNvPr>
          <p:cNvSpPr txBox="1"/>
          <p:nvPr/>
        </p:nvSpPr>
        <p:spPr>
          <a:xfrm>
            <a:off x="3794609" y="1214131"/>
            <a:ext cx="3979127" cy="59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8 :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마지막 질문지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Inspection_number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9 : 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비율 종합 후 결과화면 이동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58C7C2-9B3B-4A3A-A632-FCDDD5F94C7F}"/>
              </a:ext>
            </a:extLst>
          </p:cNvPr>
          <p:cNvCxnSpPr>
            <a:stCxn id="10" idx="2"/>
            <a:endCxn id="4" idx="0"/>
          </p:cNvCxnSpPr>
          <p:nvPr/>
        </p:nvCxnSpPr>
        <p:spPr>
          <a:xfrm>
            <a:off x="5784173" y="1812756"/>
            <a:ext cx="0" cy="10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C9B035-D026-4B0B-8D88-2B9EEAA9D935}"/>
              </a:ext>
            </a:extLst>
          </p:cNvPr>
          <p:cNvSpPr txBox="1"/>
          <p:nvPr/>
        </p:nvSpPr>
        <p:spPr>
          <a:xfrm>
            <a:off x="3794609" y="3450633"/>
            <a:ext cx="4004401" cy="30185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특성결정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String (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문자열</a:t>
            </a:r>
            <a:r>
              <a:rPr lang="en-US" altLang="ko-KR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 4</a:t>
            </a:r>
            <a:r>
              <a:rPr lang="ko-KR" altLang="en-US" sz="14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변수 설정</a:t>
            </a: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&gt;= 5 :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해당되는 순서의 문자열 결정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&lt; 5 :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반대되는 문자열로 결정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point * 12.5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반대특성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= 100 - 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총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가지의 순서에 따른 특성 결정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%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값 도출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4507E22F-4D68-41CF-91EA-9DDBF8C10B47}"/>
              </a:ext>
            </a:extLst>
          </p:cNvPr>
          <p:cNvSpPr/>
          <p:nvPr/>
        </p:nvSpPr>
        <p:spPr>
          <a:xfrm>
            <a:off x="8423312" y="1385279"/>
            <a:ext cx="1747682" cy="1173566"/>
          </a:xfrm>
          <a:prstGeom prst="frame">
            <a:avLst>
              <a:gd name="adj1" fmla="val 2342"/>
            </a:avLst>
          </a:prstGeom>
          <a:solidFill>
            <a:srgbClr val="4B7AFF"/>
          </a:solidFill>
          <a:ln w="63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110E39B-54D4-48A1-9E62-4225113E357A}"/>
              </a:ext>
            </a:extLst>
          </p:cNvPr>
          <p:cNvCxnSpPr>
            <a:stCxn id="20" idx="1"/>
            <a:endCxn id="17" idx="3"/>
          </p:cNvCxnSpPr>
          <p:nvPr/>
        </p:nvCxnSpPr>
        <p:spPr>
          <a:xfrm rot="10800000" flipV="1">
            <a:off x="7799010" y="1972061"/>
            <a:ext cx="624302" cy="2987831"/>
          </a:xfrm>
          <a:prstGeom prst="bentConnector3">
            <a:avLst/>
          </a:prstGeom>
          <a:ln w="25400">
            <a:solidFill>
              <a:srgbClr val="4B7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56A53A6-618E-B15F-456A-2128BECAAF57}"/>
              </a:ext>
            </a:extLst>
          </p:cNvPr>
          <p:cNvCxnSpPr>
            <a:cxnSpLocks/>
          </p:cNvCxnSpPr>
          <p:nvPr/>
        </p:nvCxnSpPr>
        <p:spPr>
          <a:xfrm rot="21600000" flipV="1">
            <a:off x="2639219" y="1544303"/>
            <a:ext cx="1152000" cy="4536000"/>
          </a:xfrm>
          <a:prstGeom prst="bentConnector3">
            <a:avLst>
              <a:gd name="adj1" fmla="val 62581"/>
            </a:avLst>
          </a:prstGeom>
          <a:ln w="25400">
            <a:solidFill>
              <a:srgbClr val="4B7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028CF1EF-16E2-0D43-6C01-52342C0023AB}"/>
              </a:ext>
            </a:extLst>
          </p:cNvPr>
          <p:cNvSpPr/>
          <p:nvPr/>
        </p:nvSpPr>
        <p:spPr>
          <a:xfrm>
            <a:off x="2009775" y="5962649"/>
            <a:ext cx="634015" cy="210237"/>
          </a:xfrm>
          <a:prstGeom prst="frame">
            <a:avLst>
              <a:gd name="adj1" fmla="val 2342"/>
            </a:avLst>
          </a:prstGeom>
          <a:solidFill>
            <a:srgbClr val="4B7AFF"/>
          </a:solidFill>
          <a:ln w="28575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A.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82726-E924-187C-01A0-A1DEA89C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462"/>
            <a:ext cx="10515600" cy="1291932"/>
          </a:xfrm>
        </p:spPr>
        <p:txBody>
          <a:bodyPr anchor="b">
            <a:normAutofit/>
          </a:bodyPr>
          <a:lstStyle/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개발 환경 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 Android Studio </a:t>
            </a:r>
          </a:p>
          <a:p>
            <a:pPr marL="0" indent="0">
              <a:buNone/>
            </a:pP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알고리즘 구현 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 Java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6F05DD-7904-0F70-73AD-1EDCD5BA25F9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5F57F7C-F4D1-2752-CBA4-7F55435B5E4F}"/>
              </a:ext>
            </a:extLst>
          </p:cNvPr>
          <p:cNvSpPr txBox="1">
            <a:spLocks/>
          </p:cNvSpPr>
          <p:nvPr/>
        </p:nvSpPr>
        <p:spPr>
          <a:xfrm>
            <a:off x="838200" y="3390800"/>
            <a:ext cx="10515600" cy="1482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개발 목표</a:t>
            </a: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최근 들어 인간의 내면적인 특성에 관심이 높아짐에 따라 심리학에 근거하여 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16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가지의 성격으로 분류한 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 대중화되면서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휴대폰 속 어플리케이션을 통하여 자신의 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 간단하게 파악할 수 있는     어플리케이션을 제작한다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lvl="1">
              <a:lnSpc>
                <a:spcPct val="100000"/>
              </a:lnSpc>
            </a:pPr>
            <a:endParaRPr lang="ko-KR" altLang="en-US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6DEFD1D-6DA0-FF8C-C03E-09F61DDA1DA5}"/>
              </a:ext>
            </a:extLst>
          </p:cNvPr>
          <p:cNvSpPr txBox="1">
            <a:spLocks/>
          </p:cNvSpPr>
          <p:nvPr/>
        </p:nvSpPr>
        <p:spPr>
          <a:xfrm>
            <a:off x="838200" y="5046113"/>
            <a:ext cx="10515600" cy="80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핵심 목표</a:t>
            </a: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pPr lvl="1"/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Android Studio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를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사용하여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MBTI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검사 어플리케이션을 구현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한다</a:t>
            </a:r>
            <a:r>
              <a:rPr lang="en-US" altLang="ko-KR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.</a:t>
            </a: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lvl="1"/>
            <a:endParaRPr lang="ko-KR" altLang="en-US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5B5EBF3-9190-4689-AE9C-67C9E22E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88" y="1117349"/>
            <a:ext cx="4207443" cy="235611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2045748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④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내용 개체 틀 19" descr="텍스트이(가) 표시된 사진&#10;&#10;자동 생성된 설명">
            <a:extLst>
              <a:ext uri="{FF2B5EF4-FFF2-40B4-BE49-F238E27FC236}">
                <a16:creationId xmlns:a16="http://schemas.microsoft.com/office/drawing/2014/main" id="{CEF4996C-8903-459C-AAD7-94CCCBAAF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76" y="1164491"/>
            <a:ext cx="4347835" cy="518418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215D4592-C656-45F4-AB3C-83DFE2080B3A}"/>
              </a:ext>
            </a:extLst>
          </p:cNvPr>
          <p:cNvSpPr/>
          <p:nvPr/>
        </p:nvSpPr>
        <p:spPr>
          <a:xfrm>
            <a:off x="1328888" y="1334982"/>
            <a:ext cx="3672045" cy="1601506"/>
          </a:xfrm>
          <a:prstGeom prst="frame">
            <a:avLst>
              <a:gd name="adj1" fmla="val 2069"/>
            </a:avLst>
          </a:prstGeom>
          <a:solidFill>
            <a:srgbClr val="4B7AFF"/>
          </a:solidFill>
          <a:ln w="6350">
            <a:solidFill>
              <a:srgbClr val="4B7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E5A99-1B35-453F-8AF8-D32046FA8CC9}"/>
              </a:ext>
            </a:extLst>
          </p:cNvPr>
          <p:cNvSpPr txBox="1"/>
          <p:nvPr/>
        </p:nvSpPr>
        <p:spPr>
          <a:xfrm>
            <a:off x="6411024" y="1334982"/>
            <a:ext cx="4189550" cy="802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결정되는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4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가지 특성으로 해당하는 </a:t>
            </a: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MBTI_res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로 화면전환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화면전환과 동시에 결정된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값을 변수에 담음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3AD971F-26F2-43AC-93B2-F121808B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2749292"/>
            <a:ext cx="1580099" cy="35386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BA2A0E-C204-4B81-B605-AAB3F2ED6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667" y="2749292"/>
            <a:ext cx="1580099" cy="35386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45F4F3F2-89E7-4E40-A4CC-6B0478688DF2}"/>
              </a:ext>
            </a:extLst>
          </p:cNvPr>
          <p:cNvSpPr/>
          <p:nvPr/>
        </p:nvSpPr>
        <p:spPr>
          <a:xfrm>
            <a:off x="8286307" y="2137509"/>
            <a:ext cx="340242" cy="47101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460D275-57B9-4126-BDA6-E1E7F2D4574D}"/>
              </a:ext>
            </a:extLst>
          </p:cNvPr>
          <p:cNvCxnSpPr/>
          <p:nvPr/>
        </p:nvCxnSpPr>
        <p:spPr>
          <a:xfrm>
            <a:off x="5000933" y="1438940"/>
            <a:ext cx="1410091" cy="0"/>
          </a:xfrm>
          <a:prstGeom prst="straightConnector1">
            <a:avLst/>
          </a:prstGeom>
          <a:ln>
            <a:solidFill>
              <a:srgbClr val="4B7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7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D.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진단검사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알고리즘 </a:t>
            </a:r>
            <a:r>
              <a:rPr lang="en-US" altLang="ko-KR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- </a:t>
            </a:r>
            <a:r>
              <a:rPr lang="ko-KR" altLang="en-US" sz="36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⑤</a:t>
            </a:r>
            <a:endParaRPr lang="ko-KR" altLang="en-US" sz="36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2ADD942-A424-497A-9A03-7424FC7C0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36" y="1248621"/>
            <a:ext cx="3823072" cy="5015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9E2254-E327-44D8-86BA-D725FF66F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7" y="1268413"/>
            <a:ext cx="2042709" cy="4574652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29AC01-48E7-4F4B-9E3E-E1BA30DC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19" y="1268413"/>
            <a:ext cx="2042709" cy="4574652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41925-E358-4FE1-8D43-BF1B294344D8}"/>
              </a:ext>
            </a:extLst>
          </p:cNvPr>
          <p:cNvSpPr txBox="1"/>
          <p:nvPr/>
        </p:nvSpPr>
        <p:spPr>
          <a:xfrm>
            <a:off x="8067179" y="789228"/>
            <a:ext cx="3284585" cy="322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해당 </a:t>
            </a: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MBTI_res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의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java code (Result UI)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D690C-E8AD-47C0-B1A1-8B3D32183A99}"/>
              </a:ext>
            </a:extLst>
          </p:cNvPr>
          <p:cNvSpPr txBox="1"/>
          <p:nvPr/>
        </p:nvSpPr>
        <p:spPr>
          <a:xfrm>
            <a:off x="4608302" y="1817862"/>
            <a:ext cx="2869129" cy="322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변수에 담겨진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percent_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특성 값 받아 오기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6202E0-8768-4B73-8333-D6C7947CEEA9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9709472" y="1111624"/>
            <a:ext cx="0" cy="136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액자 14">
            <a:extLst>
              <a:ext uri="{FF2B5EF4-FFF2-40B4-BE49-F238E27FC236}">
                <a16:creationId xmlns:a16="http://schemas.microsoft.com/office/drawing/2014/main" id="{7FB24873-751D-4620-AAB1-4E707AFE3C1C}"/>
              </a:ext>
            </a:extLst>
          </p:cNvPr>
          <p:cNvSpPr/>
          <p:nvPr/>
        </p:nvSpPr>
        <p:spPr>
          <a:xfrm>
            <a:off x="2587890" y="3729686"/>
            <a:ext cx="1773824" cy="880841"/>
          </a:xfrm>
          <a:prstGeom prst="frame">
            <a:avLst>
              <a:gd name="adj1" fmla="val 0"/>
            </a:avLst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38FD1DF6-EA7E-46D1-A01D-FA210EF11211}"/>
              </a:ext>
            </a:extLst>
          </p:cNvPr>
          <p:cNvSpPr/>
          <p:nvPr/>
        </p:nvSpPr>
        <p:spPr>
          <a:xfrm>
            <a:off x="7477432" y="1484375"/>
            <a:ext cx="176981" cy="10081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대괄호 18">
            <a:extLst>
              <a:ext uri="{FF2B5EF4-FFF2-40B4-BE49-F238E27FC236}">
                <a16:creationId xmlns:a16="http://schemas.microsoft.com/office/drawing/2014/main" id="{07433E0A-DEBE-4E65-A977-0CD42B7F214D}"/>
              </a:ext>
            </a:extLst>
          </p:cNvPr>
          <p:cNvSpPr/>
          <p:nvPr/>
        </p:nvSpPr>
        <p:spPr>
          <a:xfrm>
            <a:off x="7508072" y="4004187"/>
            <a:ext cx="143523" cy="2175387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BFFEA9-9FB8-4446-B768-28023C4A0EBB}"/>
              </a:ext>
            </a:extLst>
          </p:cNvPr>
          <p:cNvCxnSpPr>
            <a:cxnSpLocks/>
          </p:cNvCxnSpPr>
          <p:nvPr/>
        </p:nvCxnSpPr>
        <p:spPr>
          <a:xfrm flipH="1">
            <a:off x="4361714" y="4365524"/>
            <a:ext cx="3146358" cy="19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B951FEE0-E5BD-4E56-BE67-A8738EE80707}"/>
              </a:ext>
            </a:extLst>
          </p:cNvPr>
          <p:cNvSpPr/>
          <p:nvPr/>
        </p:nvSpPr>
        <p:spPr>
          <a:xfrm>
            <a:off x="7477431" y="2721584"/>
            <a:ext cx="176981" cy="100810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F2873D-3E97-4F70-B5E3-9DBA6A05F501}"/>
              </a:ext>
            </a:extLst>
          </p:cNvPr>
          <p:cNvSpPr txBox="1"/>
          <p:nvPr/>
        </p:nvSpPr>
        <p:spPr>
          <a:xfrm>
            <a:off x="4608303" y="2789194"/>
            <a:ext cx="2869129" cy="802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Progressbar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= int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형의 값만 적용 가능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= Double (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실수형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으로 받아온 값을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Int(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정수형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으로 변환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0C0989-47B2-4131-83CF-885A25A83083}"/>
              </a:ext>
            </a:extLst>
          </p:cNvPr>
          <p:cNvSpPr txBox="1"/>
          <p:nvPr/>
        </p:nvSpPr>
        <p:spPr>
          <a:xfrm>
            <a:off x="5630284" y="4528789"/>
            <a:ext cx="597879" cy="322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적용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66949FC-FD09-46A1-8301-6110C819B12C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929224" y="4378622"/>
            <a:ext cx="0" cy="150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6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E.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앱 구동 화면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6526BC-D0DA-CC99-2F5E-4FE40852FB1A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구현영상">
            <a:hlinkClick r:id="" action="ppaction://media"/>
            <a:extLst>
              <a:ext uri="{FF2B5EF4-FFF2-40B4-BE49-F238E27FC236}">
                <a16:creationId xmlns:a16="http://schemas.microsoft.com/office/drawing/2014/main" id="{30E78BC7-CE7A-40F8-BF08-099E8DC343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1404" y="180143"/>
            <a:ext cx="2609192" cy="63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F.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참고사항 및 출처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6526BC-D0DA-CC99-2F5E-4FE40852FB1A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852FC-1980-4A28-B17F-C60EFCEE60D6}"/>
              </a:ext>
            </a:extLst>
          </p:cNvPr>
          <p:cNvSpPr txBox="1"/>
          <p:nvPr/>
        </p:nvSpPr>
        <p:spPr>
          <a:xfrm>
            <a:off x="304800" y="3395557"/>
            <a:ext cx="9982200" cy="26122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출처</a:t>
            </a: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MAIN UI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이미지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3"/>
              </a:rPr>
              <a:t>https://www.mindgil.com/news/articleView.html?idxno=72939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원형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icons : https://www.maum-sopoong.or.kr/infor_story/29956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캐릭터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4"/>
              </a:rPr>
              <a:t>https://twitter.com/jellydonutp/status/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4"/>
              </a:rPr>
              <a:t>1429011121176924164</a:t>
            </a:r>
            <a:endParaRPr lang="en-US" altLang="ko-KR" sz="1300" b="1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노트 속지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(Main)</a:t>
            </a: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5"/>
              </a:rPr>
              <a:t>https://heeipe.tistory.com/8</a:t>
            </a:r>
            <a:endParaRPr lang="en-US" altLang="ko-KR" sz="1300" b="1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노트 속지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(Result)</a:t>
            </a: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https://www.pinterest.co.kr/kwak71122/%EB%85%B8%ED%8A%B8%EC%A0%95%EB%A6%AC/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형광펜</a:t>
            </a:r>
            <a:r>
              <a:rPr lang="ko-KR" altLang="en-US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b="1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https://min-ingful.tistory.com/64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포스트잇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일러스트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6"/>
              </a:rPr>
              <a:t>https://pixabay.com/images/search/post-it%20notes/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직업 및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UI icons : </a:t>
            </a: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Flaticon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icon-icons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C5407-1617-4CCE-A33E-C4FC047A87D8}"/>
              </a:ext>
            </a:extLst>
          </p:cNvPr>
          <p:cNvSpPr txBox="1"/>
          <p:nvPr/>
        </p:nvSpPr>
        <p:spPr>
          <a:xfrm>
            <a:off x="304800" y="1703649"/>
            <a:ext cx="9982200" cy="1651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참고사이트</a:t>
            </a:r>
            <a:endParaRPr lang="en-US" altLang="ko-KR" sz="20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세부 설명 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https://www.truity.com/page/16-personality-types-myers-briggs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16personalities 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7"/>
              </a:rPr>
              <a:t>https://www.16personalities.com/ko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Assesta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: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  <a:hlinkClick r:id="rId8"/>
              </a:rPr>
              <a:t>http://www.assesta.com/main/main.asp</a:t>
            </a: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한국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MBTI </a:t>
            </a:r>
            <a:r>
              <a:rPr lang="ko-KR" altLang="en-US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연구소 </a:t>
            </a:r>
            <a:r>
              <a:rPr lang="en-US" altLang="ko-KR" sz="13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 https://www.mbti.co.kr/</a:t>
            </a:r>
          </a:p>
          <a:p>
            <a:pPr>
              <a:lnSpc>
                <a:spcPct val="120000"/>
              </a:lnSpc>
            </a:pPr>
            <a:endParaRPr lang="en-US" altLang="ko-KR" sz="13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E86BEEC4-C65A-49FD-954A-97881D14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06" y="978128"/>
            <a:ext cx="1803388" cy="17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7978E9B8-E2C9-41C1-85FC-4C9F95D3C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994" y="978128"/>
            <a:ext cx="2907538" cy="18092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49A0604-3523-4579-8348-DB09A1CECE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8094" y="2835592"/>
            <a:ext cx="2168906" cy="16475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5701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20CA210-419F-14FC-3F38-FD6A523B7C37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감사합니다</a:t>
            </a:r>
            <a:r>
              <a:rPr lang="en-US" altLang="ko-KR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2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923F108-81FA-4980-9F29-DACFA468B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" y="1290920"/>
            <a:ext cx="4808220" cy="526676"/>
          </a:xfrm>
        </p:spPr>
        <p:txBody>
          <a:bodyPr anchor="b">
            <a:normAutofit/>
          </a:bodyPr>
          <a:lstStyle/>
          <a:p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 환경  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 </a:t>
            </a:r>
            <a:r>
              <a:rPr lang="en-US" altLang="ko-KR" sz="2000" dirty="0" err="1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Github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및 </a:t>
            </a:r>
            <a:r>
              <a:rPr lang="en-US" altLang="ko-KR" sz="2000" dirty="0" err="1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Github</a:t>
            </a:r>
            <a:r>
              <a:rPr lang="en-US" altLang="ko-KR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Desktop</a:t>
            </a:r>
            <a:r>
              <a:rPr lang="ko-KR" altLang="en-US" sz="20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</a:t>
            </a:r>
            <a:endParaRPr lang="en-US" altLang="ko-KR" sz="2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F0EE63D-18EA-4208-9893-DB76E08E8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2" y="2429454"/>
            <a:ext cx="4738296" cy="2893341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01DEA8-3EAF-4230-BB92-F4667D10C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30" y="2438419"/>
            <a:ext cx="4922000" cy="2897827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1D9BEB2-37C6-4F2A-B98C-5BE12F08FBC4}"/>
              </a:ext>
            </a:extLst>
          </p:cNvPr>
          <p:cNvSpPr txBox="1">
            <a:spLocks/>
          </p:cNvSpPr>
          <p:nvPr/>
        </p:nvSpPr>
        <p:spPr>
          <a:xfrm>
            <a:off x="6531720" y="5422193"/>
            <a:ext cx="4808220" cy="743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&lt; Github Desktop &gt;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팀원의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Local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과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OSS-Project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연결 및 관리 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9B36538-5C1D-DDA9-4833-54F8E8FBC6E7}"/>
              </a:ext>
            </a:extLst>
          </p:cNvPr>
          <p:cNvSpPr txBox="1">
            <a:spLocks/>
          </p:cNvSpPr>
          <p:nvPr/>
        </p:nvSpPr>
        <p:spPr>
          <a:xfrm>
            <a:off x="944432" y="5431158"/>
            <a:ext cx="4808220" cy="743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&lt; </a:t>
            </a:r>
            <a:r>
              <a:rPr lang="ko-KR" altLang="en-US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팀장 조용찬의 </a:t>
            </a:r>
            <a:r>
              <a:rPr lang="en-US" altLang="ko-KR" sz="1600">
                <a:solidFill>
                  <a:srgbClr val="4B7A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Repository &gt;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OSS-Project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생성 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68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기본설정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F12D8E9-DE31-4EC4-A5E6-65932D15D660}"/>
              </a:ext>
            </a:extLst>
          </p:cNvPr>
          <p:cNvSpPr txBox="1">
            <a:spLocks/>
          </p:cNvSpPr>
          <p:nvPr/>
        </p:nvSpPr>
        <p:spPr>
          <a:xfrm>
            <a:off x="994684" y="5333999"/>
            <a:ext cx="4823460" cy="993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①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팀장의 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Repository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중 </a:t>
            </a: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OSS-Project</a:t>
            </a:r>
          </a:p>
          <a:p>
            <a:pPr marL="0" indent="0" algn="ctr">
              <a:buNone/>
            </a:pP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팀원 </a:t>
            </a:r>
            <a:r>
              <a:rPr lang="en-US" altLang="ko-KR" sz="1600" dirty="0" err="1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Contributer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ko-KR" altLang="en-US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설정 </a:t>
            </a:r>
            <a:endParaRPr lang="en-US" altLang="ko-KR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1652553-4073-471B-9067-E743651417D0}"/>
              </a:ext>
            </a:extLst>
          </p:cNvPr>
          <p:cNvSpPr txBox="1">
            <a:spLocks/>
          </p:cNvSpPr>
          <p:nvPr/>
        </p:nvSpPr>
        <p:spPr>
          <a:xfrm>
            <a:off x="6234953" y="5383560"/>
            <a:ext cx="5189220" cy="872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②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Application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본체의 손상 방지</a:t>
            </a:r>
            <a:endParaRPr lang="en-US" altLang="ko-KR" sz="1600" dirty="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Main Branch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: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 팀장의 확인 후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PR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및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Commit 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4ECBD72-8E04-4431-B2A9-CDF21A76A0E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5365" r="1773" b="2682"/>
          <a:stretch/>
        </p:blipFill>
        <p:spPr>
          <a:xfrm>
            <a:off x="1227817" y="1802353"/>
            <a:ext cx="4357195" cy="353164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68E4AC4-C46A-4FC2-ADCF-DDABAF612A8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10" y="1802353"/>
            <a:ext cx="4468906" cy="353164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229772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F12D8E9-DE31-4EC4-A5E6-65932D15D660}"/>
              </a:ext>
            </a:extLst>
          </p:cNvPr>
          <p:cNvSpPr txBox="1">
            <a:spLocks/>
          </p:cNvSpPr>
          <p:nvPr/>
        </p:nvSpPr>
        <p:spPr>
          <a:xfrm>
            <a:off x="2653105" y="5581541"/>
            <a:ext cx="6786732" cy="962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③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User Interface(UI</a:t>
            </a:r>
            <a:r>
              <a:rPr lang="en-US" altLang="ko-KR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) </a:t>
            </a:r>
            <a:r>
              <a:rPr lang="ko-KR" altLang="en-US" sz="160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제작</a:t>
            </a:r>
            <a:endParaRPr lang="en-US" altLang="ko-KR" sz="1600">
              <a:solidFill>
                <a:srgbClr val="89A8FF"/>
              </a:solidFill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  <a:p>
            <a:pPr marL="0" indent="0" algn="ctr">
              <a:buNone/>
            </a:pPr>
            <a:r>
              <a:rPr lang="en-US" altLang="ko-KR" sz="16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Commit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마다 새로운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Branch </a:t>
            </a:r>
            <a:r>
              <a:rPr lang="ko-KR" altLang="en-US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생성 후 </a:t>
            </a:r>
            <a:r>
              <a:rPr lang="en-US" altLang="ko-KR" sz="16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PR</a:t>
            </a:r>
            <a:endParaRPr lang="ko-KR" altLang="en-US" sz="16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9321F6-86CC-450A-A230-B37548462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59"/>
          <a:stretch/>
        </p:blipFill>
        <p:spPr>
          <a:xfrm>
            <a:off x="2653105" y="1674080"/>
            <a:ext cx="3442895" cy="38797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593FC34-1D3C-4BDD-9F0B-52FAAC5706D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05"/>
          <a:stretch/>
        </p:blipFill>
        <p:spPr>
          <a:xfrm>
            <a:off x="6096000" y="1674080"/>
            <a:ext cx="3343836" cy="3879736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763905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B.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협업사항 </a:t>
            </a:r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분담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F12D8E9-DE31-4EC4-A5E6-65932D15D660}"/>
              </a:ext>
            </a:extLst>
          </p:cNvPr>
          <p:cNvSpPr txBox="1">
            <a:spLocks/>
          </p:cNvSpPr>
          <p:nvPr/>
        </p:nvSpPr>
        <p:spPr>
          <a:xfrm>
            <a:off x="3428581" y="5827924"/>
            <a:ext cx="5341620" cy="58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④ </a:t>
            </a:r>
            <a:r>
              <a:rPr lang="en-US" altLang="ko-KR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Java </a:t>
            </a:r>
            <a:r>
              <a:rPr lang="ko-KR" altLang="en-US" sz="1600" dirty="0">
                <a:solidFill>
                  <a:srgbClr val="89A8FF"/>
                </a:solidFill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알고리즘 구상 및 적용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DC54A27-48D7-4576-8108-251891FE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14"/>
          <a:stretch/>
        </p:blipFill>
        <p:spPr>
          <a:xfrm>
            <a:off x="3259023" y="1623097"/>
            <a:ext cx="2833588" cy="4166024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7D577B7-795B-4124-98AC-7C85EAA7C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3097"/>
            <a:ext cx="2946815" cy="4166024"/>
          </a:xfrm>
          <a:prstGeom prst="rect">
            <a:avLst/>
          </a:prstGeom>
          <a:ln w="28575">
            <a:solidFill>
              <a:srgbClr val="4B7AFF"/>
            </a:solidFill>
          </a:ln>
        </p:spPr>
      </p:pic>
    </p:spTree>
    <p:extLst>
      <p:ext uri="{BB962C8B-B14F-4D97-AF65-F5344CB8AC3E}">
        <p14:creationId xmlns:p14="http://schemas.microsoft.com/office/powerpoint/2010/main" val="324618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1B6AA-EC70-5EF5-AAC4-586750BC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9616"/>
            <a:ext cx="11887199" cy="872008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  C. </a:t>
            </a:r>
            <a:r>
              <a:rPr lang="ko-KR" altLang="en-US" sz="3600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어플리케이션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CD369-8592-DBD2-8C79-1954D08A9531}"/>
              </a:ext>
            </a:extLst>
          </p:cNvPr>
          <p:cNvSpPr/>
          <p:nvPr/>
        </p:nvSpPr>
        <p:spPr>
          <a:xfrm>
            <a:off x="2" y="239616"/>
            <a:ext cx="304798" cy="872008"/>
          </a:xfrm>
          <a:prstGeom prst="rect">
            <a:avLst/>
          </a:prstGeom>
          <a:solidFill>
            <a:srgbClr val="89A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2240234F-D8A8-252E-7FE1-FDE8763B210F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481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시스템 </a:t>
            </a:r>
            <a:endParaRPr lang="en-US" altLang="ko-KR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5D793E14-11E7-6896-455E-C5E13D5A03E0}"/>
              </a:ext>
            </a:extLst>
          </p:cNvPr>
          <p:cNvSpPr txBox="1">
            <a:spLocks/>
          </p:cNvSpPr>
          <p:nvPr/>
        </p:nvSpPr>
        <p:spPr>
          <a:xfrm>
            <a:off x="838200" y="4595717"/>
            <a:ext cx="10515600" cy="481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진단 알고리즘 </a:t>
            </a:r>
            <a:r>
              <a:rPr lang="en-US" altLang="ko-KR" dirty="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Android Studio code</a:t>
            </a:r>
            <a:endParaRPr lang="ko-KR" altLang="en-US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B1006CC-10ED-417A-8122-52788EB1F1AC}"/>
              </a:ext>
            </a:extLst>
          </p:cNvPr>
          <p:cNvSpPr txBox="1">
            <a:spLocks/>
          </p:cNvSpPr>
          <p:nvPr/>
        </p:nvSpPr>
        <p:spPr>
          <a:xfrm>
            <a:off x="838200" y="2162008"/>
            <a:ext cx="10515600" cy="96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User Interface (UI) </a:t>
            </a:r>
            <a:r>
              <a:rPr lang="ko-KR" altLang="en-US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및 화면전환</a:t>
            </a:r>
            <a:endParaRPr lang="en-US" altLang="ko-KR" sz="24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80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메인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화면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상세 정보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검사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진단 결과</a:t>
            </a:r>
            <a:r>
              <a:rPr lang="en-US" altLang="ko-KR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, </a:t>
            </a:r>
            <a:r>
              <a:rPr lang="ko-KR" altLang="en-US" sz="1800" dirty="0">
                <a:latin typeface="카카오 OTF Regular" panose="020B0600000101010101" pitchFamily="34" charset="-127"/>
                <a:ea typeface="카카오 OTF Regular" panose="020B0600000101010101" pitchFamily="34" charset="-127"/>
              </a:rPr>
              <a:t>각 버튼의 기능</a:t>
            </a:r>
            <a:endParaRPr lang="en-US" altLang="ko-KR" sz="1800" dirty="0">
              <a:latin typeface="카카오 OTF Regular" panose="020B0600000101010101" pitchFamily="34" charset="-127"/>
              <a:ea typeface="카카오 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24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9DF22E-4183-F2CF-686A-3B05EB97CCBD}"/>
              </a:ext>
            </a:extLst>
          </p:cNvPr>
          <p:cNvSpPr txBox="1">
            <a:spLocks/>
          </p:cNvSpPr>
          <p:nvPr/>
        </p:nvSpPr>
        <p:spPr>
          <a:xfrm>
            <a:off x="0" y="2851359"/>
            <a:ext cx="12192000" cy="1155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UI</a:t>
            </a:r>
          </a:p>
          <a:p>
            <a:pPr algn="ctr">
              <a:lnSpc>
                <a:spcPct val="100000"/>
              </a:lnSpc>
            </a:pPr>
            <a:r>
              <a:rPr lang="en-US" altLang="ko-KR" sz="8000">
                <a:latin typeface="카카오 OTF Bold" panose="020B0600000101010101" pitchFamily="34" charset="-127"/>
                <a:ea typeface="카카오 OTF Bold" panose="020B0600000101010101" pitchFamily="34" charset="-127"/>
              </a:rPr>
              <a:t>: User Interface</a:t>
            </a:r>
            <a:endParaRPr lang="ko-KR" altLang="en-US" sz="8000" dirty="0">
              <a:latin typeface="카카오 OTF Bold" panose="020B0600000101010101" pitchFamily="34" charset="-127"/>
              <a:ea typeface="카카오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06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1903</TotalTime>
  <Words>1870</Words>
  <Application>Microsoft Office PowerPoint</Application>
  <PresentationFormat>와이드스크린</PresentationFormat>
  <Paragraphs>248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카카오 OTF Bold</vt:lpstr>
      <vt:lpstr>카카오 OTF Regular</vt:lpstr>
      <vt:lpstr>Arial</vt:lpstr>
      <vt:lpstr>Wingdings</vt:lpstr>
      <vt:lpstr>Office 테마</vt:lpstr>
      <vt:lpstr>디자인 사용자 지정</vt:lpstr>
      <vt:lpstr>MBTI 진단검사 어플리케이션</vt:lpstr>
      <vt:lpstr>  발표 순서</vt:lpstr>
      <vt:lpstr>  A. 프로젝트 목표</vt:lpstr>
      <vt:lpstr>  B. 협업사항</vt:lpstr>
      <vt:lpstr>  B. 협업사항 : 기본설정</vt:lpstr>
      <vt:lpstr>  B. 협업사항 : 분담</vt:lpstr>
      <vt:lpstr>  B. 협업사항 : 분담</vt:lpstr>
      <vt:lpstr>  C. 어플리케이션 소개</vt:lpstr>
      <vt:lpstr>PowerPoint 프레젠테이션</vt:lpstr>
      <vt:lpstr>PowerPoint 프레젠테이션</vt:lpstr>
      <vt:lpstr>PowerPoint 프레젠테이션</vt:lpstr>
      <vt:lpstr>  C. 어플리케이션 소개 - UI </vt:lpstr>
      <vt:lpstr>PowerPoint 프레젠테이션</vt:lpstr>
      <vt:lpstr>PowerPoint 프레젠테이션</vt:lpstr>
      <vt:lpstr>  C. 어플리케이션 소개 - 화면전환</vt:lpstr>
      <vt:lpstr>  C. 어플리케이션 소개 - 화면전환</vt:lpstr>
      <vt:lpstr>  C. 어플리케이션 소개 - 화면전환</vt:lpstr>
      <vt:lpstr>  C. 어플리케이션 소개 - 화면전환</vt:lpstr>
      <vt:lpstr>  C. 어플리케이션 소개 - 화면전환</vt:lpstr>
      <vt:lpstr>PowerPoint 프레젠테이션</vt:lpstr>
      <vt:lpstr>  C. 어플리케이션 소개 – 진단 시스템</vt:lpstr>
      <vt:lpstr>  C. 어플리케이션 소개 – 진단 시스템</vt:lpstr>
      <vt:lpstr>PowerPoint 프레젠테이션</vt:lpstr>
      <vt:lpstr>PowerPoint 프레젠테이션</vt:lpstr>
      <vt:lpstr>PowerPoint 프레젠테이션</vt:lpstr>
      <vt:lpstr>  D. 진단검사 알고리즘</vt:lpstr>
      <vt:lpstr>  D. 진단검사 알고리즘 - ①</vt:lpstr>
      <vt:lpstr>  D. 진단검사 알고리즘 - ②</vt:lpstr>
      <vt:lpstr>  D. 진단검사 알고리즘 - ③</vt:lpstr>
      <vt:lpstr>  D. 진단검사 알고리즘 - ④</vt:lpstr>
      <vt:lpstr>  D. 진단검사 알고리즘 - ⑤</vt:lpstr>
      <vt:lpstr>  E. 앱 구동 화면</vt:lpstr>
      <vt:lpstr>  F. 참고사항 및 출처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혜리</dc:creator>
  <cp:lastModifiedBy>조용찬</cp:lastModifiedBy>
  <cp:revision>168</cp:revision>
  <dcterms:created xsi:type="dcterms:W3CDTF">2022-06-03T04:44:14Z</dcterms:created>
  <dcterms:modified xsi:type="dcterms:W3CDTF">2022-06-08T01:24:42Z</dcterms:modified>
</cp:coreProperties>
</file>